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4077" r:id="rId3"/>
    <p:sldId id="4104" r:id="rId4"/>
    <p:sldId id="4089" r:id="rId5"/>
    <p:sldId id="4084" r:id="rId6"/>
    <p:sldId id="4105" r:id="rId7"/>
    <p:sldId id="4106" r:id="rId8"/>
    <p:sldId id="4108" r:id="rId9"/>
    <p:sldId id="4114" r:id="rId10"/>
    <p:sldId id="4111" r:id="rId11"/>
    <p:sldId id="4110" r:id="rId12"/>
    <p:sldId id="4113" r:id="rId13"/>
    <p:sldId id="4080" r:id="rId14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mbria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nz, Meghan" initials="M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B500"/>
    <a:srgbClr val="B2B4AE"/>
    <a:srgbClr val="DBE5E4"/>
    <a:srgbClr val="DDE5E4"/>
    <a:srgbClr val="00C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2736" autoAdjust="0"/>
  </p:normalViewPr>
  <p:slideViewPr>
    <p:cSldViewPr snapToGrid="0" snapToObjects="1">
      <p:cViewPr varScale="1">
        <p:scale>
          <a:sx n="135" d="100"/>
          <a:sy n="135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-264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384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O'Connell" userId="bf21c90d-95bc-46f4-8163-830e1e79d799" providerId="ADAL" clId="{BD70A028-A9D5-485F-9420-21A17A706F35}"/>
    <pc:docChg chg="undo custSel delSld modSld">
      <pc:chgData name="Patricia O'Connell" userId="bf21c90d-95bc-46f4-8163-830e1e79d799" providerId="ADAL" clId="{BD70A028-A9D5-485F-9420-21A17A706F35}" dt="2025-10-14T07:27:43.337" v="275" actId="115"/>
      <pc:docMkLst>
        <pc:docMk/>
      </pc:docMkLst>
      <pc:sldChg chg="modSp mod">
        <pc:chgData name="Patricia O'Connell" userId="bf21c90d-95bc-46f4-8163-830e1e79d799" providerId="ADAL" clId="{BD70A028-A9D5-485F-9420-21A17A706F35}" dt="2025-10-08T12:27:21.433" v="252" actId="20577"/>
        <pc:sldMkLst>
          <pc:docMk/>
          <pc:sldMk cId="128328391" sldId="256"/>
        </pc:sldMkLst>
        <pc:spChg chg="mod">
          <ac:chgData name="Patricia O'Connell" userId="bf21c90d-95bc-46f4-8163-830e1e79d799" providerId="ADAL" clId="{BD70A028-A9D5-485F-9420-21A17A706F35}" dt="2025-10-08T12:27:21.433" v="252" actId="20577"/>
          <ac:spMkLst>
            <pc:docMk/>
            <pc:sldMk cId="128328391" sldId="256"/>
            <ac:spMk id="15" creationId="{00000000-0000-0000-0000-000000000000}"/>
          </ac:spMkLst>
        </pc:spChg>
      </pc:sldChg>
      <pc:sldChg chg="addSp modSp mod modNotesTx">
        <pc:chgData name="Patricia O'Connell" userId="bf21c90d-95bc-46f4-8163-830e1e79d799" providerId="ADAL" clId="{BD70A028-A9D5-485F-9420-21A17A706F35}" dt="2025-10-14T07:27:43.337" v="275" actId="115"/>
        <pc:sldMkLst>
          <pc:docMk/>
          <pc:sldMk cId="1475013059" sldId="4077"/>
        </pc:sldMkLst>
        <pc:spChg chg="add mod">
          <ac:chgData name="Patricia O'Connell" userId="bf21c90d-95bc-46f4-8163-830e1e79d799" providerId="ADAL" clId="{BD70A028-A9D5-485F-9420-21A17A706F35}" dt="2025-10-14T07:27:33.614" v="274" actId="1076"/>
          <ac:spMkLst>
            <pc:docMk/>
            <pc:sldMk cId="1475013059" sldId="4077"/>
            <ac:spMk id="2" creationId="{F6CD6A1D-349A-B19B-C2B6-3DB037A6668F}"/>
          </ac:spMkLst>
        </pc:spChg>
        <pc:spChg chg="mod">
          <ac:chgData name="Patricia O'Connell" userId="bf21c90d-95bc-46f4-8163-830e1e79d799" providerId="ADAL" clId="{BD70A028-A9D5-485F-9420-21A17A706F35}" dt="2025-10-14T07:26:25.210" v="263" actId="14100"/>
          <ac:spMkLst>
            <pc:docMk/>
            <pc:sldMk cId="1475013059" sldId="4077"/>
            <ac:spMk id="10" creationId="{8AE6B009-1F96-B59C-296E-2EA8380B9221}"/>
          </ac:spMkLst>
        </pc:spChg>
        <pc:spChg chg="mod">
          <ac:chgData name="Patricia O'Connell" userId="bf21c90d-95bc-46f4-8163-830e1e79d799" providerId="ADAL" clId="{BD70A028-A9D5-485F-9420-21A17A706F35}" dt="2025-10-14T07:26:34.421" v="265" actId="1076"/>
          <ac:spMkLst>
            <pc:docMk/>
            <pc:sldMk cId="1475013059" sldId="4077"/>
            <ac:spMk id="11" creationId="{723E4168-33D6-A045-D9E4-B7FB392E79C1}"/>
          </ac:spMkLst>
        </pc:spChg>
        <pc:spChg chg="mod">
          <ac:chgData name="Patricia O'Connell" userId="bf21c90d-95bc-46f4-8163-830e1e79d799" providerId="ADAL" clId="{BD70A028-A9D5-485F-9420-21A17A706F35}" dt="2025-10-14T07:27:43.337" v="275" actId="115"/>
          <ac:spMkLst>
            <pc:docMk/>
            <pc:sldMk cId="1475013059" sldId="4077"/>
            <ac:spMk id="14" creationId="{62E12822-F633-A68B-CC92-54225D8F1210}"/>
          </ac:spMkLst>
        </pc:spChg>
        <pc:spChg chg="mod">
          <ac:chgData name="Patricia O'Connell" userId="bf21c90d-95bc-46f4-8163-830e1e79d799" providerId="ADAL" clId="{BD70A028-A9D5-485F-9420-21A17A706F35}" dt="2025-10-14T07:26:30.789" v="264" actId="1076"/>
          <ac:spMkLst>
            <pc:docMk/>
            <pc:sldMk cId="1475013059" sldId="4077"/>
            <ac:spMk id="20" creationId="{19FB28FE-63E7-B8F2-906E-760691C01516}"/>
          </ac:spMkLst>
        </pc:spChg>
      </pc:sldChg>
      <pc:sldChg chg="addSp delSp modSp mod">
        <pc:chgData name="Patricia O'Connell" userId="bf21c90d-95bc-46f4-8163-830e1e79d799" providerId="ADAL" clId="{BD70A028-A9D5-485F-9420-21A17A706F35}" dt="2025-10-06T08:20:20.810" v="236" actId="14100"/>
        <pc:sldMkLst>
          <pc:docMk/>
          <pc:sldMk cId="4092612279" sldId="4114"/>
        </pc:sldMkLst>
        <pc:picChg chg="add mod">
          <ac:chgData name="Patricia O'Connell" userId="bf21c90d-95bc-46f4-8163-830e1e79d799" providerId="ADAL" clId="{BD70A028-A9D5-485F-9420-21A17A706F35}" dt="2025-10-06T08:20:20.810" v="236" actId="14100"/>
          <ac:picMkLst>
            <pc:docMk/>
            <pc:sldMk cId="4092612279" sldId="4114"/>
            <ac:picMk id="5" creationId="{1ED211D8-0008-BD61-1633-8A6DF6E2A807}"/>
          </ac:picMkLst>
        </pc:picChg>
      </pc:sldChg>
      <pc:sldChg chg="del">
        <pc:chgData name="Patricia O'Connell" userId="bf21c90d-95bc-46f4-8163-830e1e79d799" providerId="ADAL" clId="{BD70A028-A9D5-485F-9420-21A17A706F35}" dt="2025-10-03T13:43:09.989" v="82" actId="47"/>
        <pc:sldMkLst>
          <pc:docMk/>
          <pc:sldMk cId="236563145" sldId="411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A15A6-143E-7E46-A2E0-F1EA80779C05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5BF81-C423-9B4D-87EC-75B8A686D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51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FFAB-EA99-AA4E-81DF-1DA45F3631CF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74E13-991E-2B4C-A86B-02455F531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6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74E13-991E-2B4C-A86B-02455F531AC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85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74E13-991E-2B4C-A86B-02455F531AC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47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74E13-991E-2B4C-A86B-02455F531AC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70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FA1E7-DDA0-0035-8F37-9146CCF5A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63CEAA-CB86-537B-52ED-7B42D799D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D6828E-8464-22FF-16F5-A1BAD78D9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6D74-53D4-5FF3-BAD7-5B63C6D31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74E13-991E-2B4C-A86B-02455F531AC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50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74E13-991E-2B4C-A86B-02455F531AC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3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Quote request - </a:t>
            </a:r>
            <a:r>
              <a:rPr lang="en-IE" sz="1200" b="1" dirty="0">
                <a:solidFill>
                  <a:prstClr val="black"/>
                </a:solidFill>
                <a:latin typeface="Arial Black"/>
              </a:rPr>
              <a:t>&gt;€5,000 ≤ €25,000</a:t>
            </a:r>
            <a:endParaRPr lang="en-US" sz="1200" b="1" dirty="0">
              <a:solidFill>
                <a:srgbClr val="000000"/>
              </a:solidFill>
              <a:latin typeface="Arial Black"/>
              <a:ea typeface="League Spartan" charset="0"/>
              <a:cs typeface="Arial Black" panose="020B0604020202020204" pitchFamily="34" charset="0"/>
            </a:endParaRPr>
          </a:p>
          <a:p>
            <a:pPr marL="171450" lvl="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It’s a lighter, quicker process than a full tender </a:t>
            </a:r>
            <a:r>
              <a:rPr lang="en-US" sz="1200" i="1" kern="120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(for example: email requesting pricing/other requirements)</a:t>
            </a:r>
          </a:p>
          <a:p>
            <a:pPr marL="171450" lvl="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The buyer sends</a:t>
            </a:r>
            <a:r>
              <a:rPr lang="en-US" sz="1200" kern="120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 a short description of what they need (the product/service, quantity, delivery, etc.). </a:t>
            </a:r>
            <a:r>
              <a:rPr lang="en-US" sz="1200" u="sng" kern="120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Ensure that a response deadline is included in the quote request to all parties.</a:t>
            </a:r>
          </a:p>
          <a:p>
            <a:pPr marL="171450" lvl="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Suppliers reply with their </a:t>
            </a:r>
            <a:r>
              <a:rPr lang="en-US" sz="1200" b="0" kern="120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prices and terms.</a:t>
            </a:r>
          </a:p>
          <a:p>
            <a:pPr marL="171450" lvl="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The buyer </a:t>
            </a:r>
            <a:r>
              <a:rPr lang="en-US" sz="1200" u="none" kern="120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compares the quotes and chooses the supplier that offers the </a:t>
            </a:r>
            <a:r>
              <a:rPr lang="en-US" sz="1200" b="1" u="none" kern="120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best value</a:t>
            </a:r>
            <a:r>
              <a:rPr lang="en-US" sz="1200" u="none" kern="120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(not always just the cheapest).</a:t>
            </a:r>
          </a:p>
          <a:p>
            <a:pPr marL="171450" lvl="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The process must be </a:t>
            </a:r>
            <a:r>
              <a:rPr lang="en-US" sz="1200" b="0" u="none" kern="120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fair, transparent, and documented.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All quotes received (minimum 3) should be uploaded to Agresso with the PO requisition. If the preferred supplier did not submit the lowest value quote, then a short note outlining the basis for the selection should also be uploaded</a:t>
            </a:r>
            <a:endParaRPr lang="en-US" sz="1200" i="0" kern="1200" dirty="0">
              <a:solidFill>
                <a:schemeClr val="tx1"/>
              </a:solidFill>
              <a:latin typeface="Cambria" panose="02040503050406030204" pitchFamily="18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74E13-991E-2B4C-A86B-02455F531A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6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74E13-991E-2B4C-A86B-02455F531A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90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74E13-991E-2B4C-A86B-02455F531AC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39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74E13-991E-2B4C-A86B-02455F531AC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4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3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74E13-991E-2B4C-A86B-02455F531AC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4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74E13-991E-2B4C-A86B-02455F531AC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55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74E13-991E-2B4C-A86B-02455F531AC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3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B2CAA-DA3C-D588-9AD4-56DB38E5D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51BD20-6D90-DFDD-CEA8-AC9F96A85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C46FD5-737F-9B62-8ACE-C43644A37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24FEA-B33C-E2D3-D983-9E8DFDB64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74E13-991E-2B4C-A86B-02455F531A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3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242566"/>
            <a:ext cx="2501733" cy="13007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lnSpc>
                <a:spcPct val="110000"/>
              </a:lnSpc>
              <a:spcAft>
                <a:spcPts val="0"/>
              </a:spcAft>
              <a:buNone/>
              <a:defRPr sz="2100" b="0"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3" y="570975"/>
            <a:ext cx="4837112" cy="15528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2313" y="2133910"/>
            <a:ext cx="4837112" cy="6575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454734" y="4607846"/>
            <a:ext cx="1143000" cy="153888"/>
          </a:xfrm>
        </p:spPr>
        <p:txBody>
          <a:bodyPr/>
          <a:lstStyle>
            <a:lvl1pPr algn="r">
              <a:defRPr sz="1000"/>
            </a:lvl1pPr>
          </a:lstStyle>
          <a:p>
            <a:fld id="{D42ED59C-7B8C-C749-9AE9-EDEF83B1CD9F}" type="datetime4">
              <a:rPr lang="en-US" smtClean="0"/>
              <a:pPr/>
              <a:t>October 8,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2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5770BD80-72AE-514F-B438-313000B122B2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0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header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885D421A-D202-7744-8213-DB7F863B2488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1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340052B9-C923-8743-A4D1-126849BDA77C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2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6606704F-A133-514C-A0AC-C30D6760686A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8"/>
            <a:ext cx="8351837" cy="33036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9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asic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15E54F9E-17A2-2246-A3DC-34A29212453F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88386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asic Paragraph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AE60892F-A8DE-FA4D-9B13-55BBF13A5476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9797"/>
            <a:ext cx="4084637" cy="24842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050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620DE03E-84BF-4643-9EE0-0152C4360AC4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3741"/>
            <a:ext cx="4084637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3741"/>
            <a:ext cx="4084320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01402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ullet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0E18AEB0-EBA8-1046-97FF-AE0A93460DE8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3741"/>
            <a:ext cx="4084637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3741"/>
            <a:ext cx="4084320" cy="249027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>
                <a:latin typeface="+mn-lt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762451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08C69616-5FFC-7247-AF11-0E0FC66298D7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 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 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21309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Numbered List with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BBA20E0B-48A2-8B41-AF69-00DE0AFE4491}" type="datetime4">
              <a:rPr lang="en-US" smtClean="0"/>
              <a:t>October 8, 2025</a:t>
            </a:fld>
            <a:endParaRPr lang="en-US" dirty="0"/>
          </a:p>
        </p:txBody>
      </p:sp>
      <p:pic>
        <p:nvPicPr>
          <p:cNvPr id="23" name="Picture 22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 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2191999"/>
            <a:ext cx="4084637" cy="24920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Cambria" charset="0"/>
                <a:ea typeface="Cambria" charset="0"/>
                <a:cs typeface="Cambria" charset="0"/>
              </a:defRPr>
            </a:lvl1pPr>
            <a:lvl2pPr marL="3429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baseline="0"/>
            </a:lvl2pPr>
            <a:lvl3pPr marL="5715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/>
            </a:lvl3pPr>
            <a:lvl4pPr marL="8001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/>
            </a:lvl4pPr>
            <a:lvl5pPr marL="102870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  <a:defRPr sz="1600"/>
            </a:lvl5pPr>
            <a:lvl6pPr marL="12573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/>
            </a:lvl6pPr>
            <a:lvl7pPr marL="1485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lphaUcPeriod"/>
              <a:defRPr sz="1400"/>
            </a:lvl7pPr>
            <a:lvl8pPr marL="17145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/>
            </a:lvl8pPr>
            <a:lvl9pPr marL="19431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4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 Seventh level</a:t>
            </a:r>
          </a:p>
          <a:p>
            <a:pPr lvl="8"/>
            <a:r>
              <a:rPr lang="en-US" dirty="0"/>
              <a:t>Eighth level</a:t>
            </a:r>
          </a:p>
          <a:p>
            <a:pPr lvl="8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228600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2000">
                <a:latin typeface="Egyptienne F LT Std"/>
                <a:cs typeface="Egyptienne F LT Std"/>
              </a:defRPr>
            </a:lvl2pPr>
            <a:lvl3pPr marL="61264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3pPr>
            <a:lvl4pPr marL="97840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600">
                <a:latin typeface="Egyptienne F LT Std"/>
                <a:cs typeface="Egyptienne F LT Std"/>
              </a:defRPr>
            </a:lvl4pPr>
            <a:lvl5pPr marL="1344168" indent="0" algn="l">
              <a:lnSpc>
                <a:spcPct val="120000"/>
              </a:lnSpc>
              <a:spcAft>
                <a:spcPts val="600"/>
              </a:spcAft>
              <a:buFont typeface="+mj-lt"/>
              <a:buNone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1363333"/>
            <a:ext cx="4084320" cy="73342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2000" b="1"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594360" indent="-36576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2000">
                <a:latin typeface="Egyptienne F LT Std"/>
                <a:cs typeface="Egyptienne F LT Std"/>
              </a:defRPr>
            </a:lvl2pPr>
            <a:lvl3pPr marL="91440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3pPr>
            <a:lvl4pPr marL="128016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600">
                <a:latin typeface="Egyptienne F LT Std"/>
                <a:cs typeface="Egyptienne F LT Std"/>
              </a:defRPr>
            </a:lvl4pPr>
            <a:lvl5pPr marL="1645920" indent="-301752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  <a:defRPr sz="1400">
                <a:latin typeface="Egyptienne F LT Std"/>
                <a:cs typeface="Egyptienne F LT Std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826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tryker_title_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376" y="3086100"/>
            <a:ext cx="4840224" cy="130073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110000"/>
              </a:lnSpc>
              <a:spcAft>
                <a:spcPts val="0"/>
              </a:spcAft>
              <a:buNone/>
              <a:defRPr sz="2100" b="0"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2"/>
          </p:nvPr>
        </p:nvSpPr>
        <p:spPr>
          <a:xfrm>
            <a:off x="7454734" y="4607846"/>
            <a:ext cx="1143000" cy="153888"/>
          </a:xfrm>
        </p:spPr>
        <p:txBody>
          <a:bodyPr/>
          <a:lstStyle>
            <a:lvl1pPr algn="r">
              <a:defRPr sz="1000"/>
            </a:lvl1pPr>
          </a:lstStyle>
          <a:p>
            <a:fld id="{C23EF553-79CA-7648-B2BB-F3BD8E267427}" type="datetime4">
              <a:rPr lang="en-US" smtClean="0"/>
              <a:pPr/>
              <a:t>October 8, 2025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3" y="570975"/>
            <a:ext cx="4837112" cy="15528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22313" y="2133910"/>
            <a:ext cx="4837112" cy="65754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93130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BA60D0B7-204D-244B-AED5-249073C87C2A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30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A0D2BBF5-0089-384C-81BC-8AEA075245EC}" type="datetime4">
              <a:rPr lang="en-US" smtClean="0"/>
              <a:t>October 8,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13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85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" y="631596"/>
            <a:ext cx="6172200" cy="158555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5400">
                <a:solidFill>
                  <a:schemeClr val="bg2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F97B1C-54C9-7E4D-9B47-365FCA55031D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1163" y="2434590"/>
            <a:ext cx="6172200" cy="141192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>
                <a:solidFill>
                  <a:schemeClr val="tx1"/>
                </a:solidFill>
                <a:latin typeface="+mj-lt"/>
                <a:ea typeface="Futura For Stryker" charset="0"/>
                <a:cs typeface="Futura For Stryker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82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57188" y="2605306"/>
            <a:ext cx="3139200" cy="1546860"/>
          </a:xfrm>
          <a:prstGeom prst="rect">
            <a:avLst/>
          </a:prstGeom>
        </p:spPr>
        <p:txBody>
          <a:bodyPr tIns="182880"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557188" y="4289326"/>
            <a:ext cx="3139200" cy="3505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19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7269" y="2605306"/>
            <a:ext cx="4771390" cy="154662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000">
                <a:solidFill>
                  <a:schemeClr val="bg2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AC499524-A10B-9845-B316-65CC9E4D83E2}" type="datetime4">
              <a:rPr lang="en-US" smtClean="0"/>
              <a:t>October 8,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2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r Content Highlight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90357" y="1913319"/>
            <a:ext cx="3819280" cy="2286000"/>
          </a:xfrm>
          <a:prstGeom prst="rect">
            <a:avLst/>
          </a:prstGeom>
        </p:spPr>
        <p:txBody>
          <a:bodyPr tIns="182880" anchor="b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tx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890357" y="4435539"/>
            <a:ext cx="3819280" cy="2892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ts val="19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31001" y="1912843"/>
            <a:ext cx="2725737" cy="2286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buFontTx/>
              <a:buNone/>
              <a:defRPr sz="4000">
                <a:solidFill>
                  <a:schemeClr val="bg1"/>
                </a:solidFill>
                <a:latin typeface="Rockwell" panose="02060603020205020403" pitchFamily="18" charset="0"/>
                <a:ea typeface="Rockwell" panose="02060603020205020403" pitchFamily="18" charset="0"/>
                <a:cs typeface="Rockwell" panose="02060603020205020403" pitchFamily="18" charset="0"/>
              </a:defRPr>
            </a:lvl1pPr>
            <a:lvl2pPr marL="228600" indent="0" algn="r">
              <a:buFontTx/>
              <a:buNone/>
              <a:defRPr/>
            </a:lvl2pPr>
            <a:lvl3pPr marL="457200" indent="0" algn="r">
              <a:buFontTx/>
              <a:buNone/>
              <a:defRPr/>
            </a:lvl3pPr>
            <a:lvl4pPr marL="685800" indent="0" algn="r">
              <a:buFontTx/>
              <a:buNone/>
              <a:defRPr/>
            </a:lvl4pPr>
            <a:lvl5pPr marL="914400" indent="0" algn="r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B8FE1A2F-547E-FB4D-A24B-3C228FCD75D1}" type="datetime4">
              <a:rPr lang="en-US" smtClean="0"/>
              <a:t>October 8,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8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0F5AC35F-CA45-D445-8225-37E1467C2279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 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bulleted list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03166EC9-30B9-AB4E-8865-1AFECE1152A6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1" i="0">
                <a:latin typeface="Cambria" charset="0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3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aragraph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C53DF27E-CC5C-E045-9D6C-87815FF2BACF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6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aragraph with bulleted list and dimensiona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mensional Frame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/>
          <a:stretch/>
        </p:blipFill>
        <p:spPr>
          <a:xfrm>
            <a:off x="27203" y="1158466"/>
            <a:ext cx="9106638" cy="3751898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CEB5A13D-946F-CB4C-ADF8-08CA7190397D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363599"/>
            <a:ext cx="8351521" cy="33204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600"/>
              </a:spcAft>
              <a:defRPr sz="1800" b="0" i="0">
                <a:latin typeface="+mn-lt"/>
                <a:ea typeface="Cambria" charset="0"/>
                <a:cs typeface="Cambria" charset="0"/>
              </a:defRPr>
            </a:lvl1pPr>
            <a:lvl2pPr marL="228600" algn="l">
              <a:lnSpc>
                <a:spcPct val="120000"/>
              </a:lnSpc>
              <a:spcAft>
                <a:spcPts val="600"/>
              </a:spcAft>
              <a:defRPr/>
            </a:lvl2pPr>
            <a:lvl3pPr marL="457200" indent="-228600" algn="l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/>
            </a:lvl3pPr>
            <a:lvl4pPr marL="685800" indent="-228600" algn="l">
              <a:lnSpc>
                <a:spcPct val="120000"/>
              </a:lnSpc>
              <a:spcAft>
                <a:spcPts val="600"/>
              </a:spcAft>
              <a:buFont typeface=".AppleSystemUIFont" charset="-120"/>
              <a:buChar char="–"/>
              <a:defRPr sz="1600"/>
            </a:lvl4pPr>
            <a:lvl5pPr marL="914400" indent="-228600" algn="l">
              <a:lnSpc>
                <a:spcPct val="120000"/>
              </a:lnSpc>
              <a:spcAft>
                <a:spcPts val="600"/>
              </a:spcAft>
              <a:buFont typeface="Arial" charset="0"/>
              <a:buChar char="•"/>
              <a:defRPr sz="1600"/>
            </a:lvl5pPr>
            <a:lvl6pPr marL="1143000" indent="-228600">
              <a:lnSpc>
                <a:spcPct val="120000"/>
              </a:lnSpc>
              <a:spcAft>
                <a:spcPts val="600"/>
              </a:spcAft>
              <a:buFont typeface="Courier New" charset="0"/>
              <a:buChar char="o"/>
              <a:defRPr sz="1400"/>
            </a:lvl6pPr>
            <a:lvl7pPr marL="1371600" indent="-228600">
              <a:lnSpc>
                <a:spcPct val="120000"/>
              </a:lnSpc>
              <a:spcAft>
                <a:spcPts val="600"/>
              </a:spcAft>
              <a:buFont typeface="Cambria" charset="0"/>
              <a:buChar char="–"/>
              <a:defRPr sz="1400"/>
            </a:lvl7pPr>
            <a:lvl8pPr marL="1600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1828800" indent="-228600">
              <a:lnSpc>
                <a:spcPct val="120000"/>
              </a:lnSpc>
              <a:buFont typeface="Courier New" charset="0"/>
              <a:buChar char="o"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 Eighth level</a:t>
            </a:r>
          </a:p>
          <a:p>
            <a:pPr lvl="8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1480" y="367146"/>
            <a:ext cx="6858000" cy="8764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>
                <a:latin typeface="+mj-lt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title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7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 txBox="1">
            <a:spLocks/>
          </p:cNvSpPr>
          <p:nvPr/>
        </p:nvSpPr>
        <p:spPr>
          <a:xfrm>
            <a:off x="4225925" y="4938304"/>
            <a:ext cx="4419600" cy="109728"/>
          </a:xfrm>
          <a:prstGeom prst="rect">
            <a:avLst/>
          </a:prstGeom>
        </p:spPr>
        <p:txBody>
          <a:bodyPr vert="horz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Egyptienne F LT Std"/>
                <a:ea typeface="MS PGothic" pitchFamily="34" charset="-128"/>
                <a:cs typeface="Egyptienne F LT Std"/>
              </a:defRPr>
            </a:lvl1pPr>
            <a:lvl2pPr marL="457200" indent="-228600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685800" indent="-228600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914400" indent="-228600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Cambria" charset="0"/>
              <a:buChar char="̶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371600" indent="-22860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Cambria" panose="02040503050406030204" pitchFamily="18" charset="0"/>
              <a:buChar char="̶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Cambria" panose="02040503050406030204" pitchFamily="18" charset="0"/>
              <a:cs typeface="HumstSlab712 BT Roman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63015" y="4927728"/>
            <a:ext cx="228598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2"/>
                </a:solidFill>
                <a:latin typeface="HumstSlab712 BT Roman"/>
                <a:ea typeface="MS PGothic" charset="0"/>
                <a:cs typeface="HumstSlab712 BT Roman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mbria" charset="0"/>
                <a:ea typeface="MS PGothic" charset="0"/>
                <a:cs typeface="MS PGothic" charset="0"/>
              </a:defRPr>
            </a:lvl9pPr>
          </a:lstStyle>
          <a:p>
            <a:pPr algn="r"/>
            <a:fld id="{210D6F30-3479-EB47-B616-273BCC2A68D5}" type="slidenum">
              <a:rPr lang="en-US" sz="900" smtClean="0">
                <a:latin typeface="Cambria" panose="02040503050406030204" pitchFamily="18" charset="0"/>
              </a:rPr>
              <a:pPr algn="r"/>
              <a:t>‹#›</a:t>
            </a:fld>
            <a:endParaRPr lang="en-US" sz="900" dirty="0">
              <a:latin typeface="Cambria" panose="02040503050406030204" pitchFamily="18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11163" y="4910364"/>
            <a:ext cx="1143000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99D54606-F47F-0B48-90C4-8DCB8C99B120}" type="datetime4">
              <a:rPr lang="en-US" smtClean="0"/>
              <a:t>October 8, 2025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75" r:id="rId4"/>
    <p:sldLayoutId id="2147483776" r:id="rId5"/>
    <p:sldLayoutId id="2147483761" r:id="rId6"/>
    <p:sldLayoutId id="2147483873" r:id="rId7"/>
    <p:sldLayoutId id="2147483871" r:id="rId8"/>
    <p:sldLayoutId id="2147483872" r:id="rId9"/>
    <p:sldLayoutId id="2147483857" r:id="rId10"/>
    <p:sldLayoutId id="2147483874" r:id="rId11"/>
    <p:sldLayoutId id="2147483867" r:id="rId12"/>
    <p:sldLayoutId id="2147483875" r:id="rId13"/>
    <p:sldLayoutId id="2147483858" r:id="rId14"/>
    <p:sldLayoutId id="2147483876" r:id="rId15"/>
    <p:sldLayoutId id="2147483865" r:id="rId16"/>
    <p:sldLayoutId id="2147483877" r:id="rId17"/>
    <p:sldLayoutId id="2147483864" r:id="rId18"/>
    <p:sldLayoutId id="2147483878" r:id="rId19"/>
    <p:sldLayoutId id="2147483859" r:id="rId20"/>
    <p:sldLayoutId id="2147483860" r:id="rId21"/>
    <p:sldLayoutId id="2147483879" r:id="rId22"/>
  </p:sldLayoutIdLst>
  <p:hf hdr="0" ftr="0"/>
  <p:txStyles>
    <p:titleStyle>
      <a:lvl1pPr algn="l" rtl="0" eaLnBrk="1" fontAlgn="base" hangingPunct="1">
        <a:spcBef>
          <a:spcPct val="0"/>
        </a:spcBef>
        <a:spcAft>
          <a:spcPts val="2000"/>
        </a:spcAft>
        <a:defRPr sz="25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ts val="2000"/>
        </a:spcAft>
        <a:defRPr sz="2500">
          <a:solidFill>
            <a:schemeClr val="tx1"/>
          </a:solidFill>
          <a:latin typeface="Arial Black" charset="0"/>
          <a:ea typeface="ＭＳ Ｐゴシック" charset="0"/>
        </a:defRPr>
      </a:lvl9pPr>
    </p:titleStyle>
    <p:bodyStyle>
      <a:lvl1pPr marL="0" indent="0" algn="r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charset="0"/>
        <a:buNone/>
        <a:defRPr sz="900" kern="1200">
          <a:solidFill>
            <a:schemeClr val="tx1"/>
          </a:solidFill>
          <a:latin typeface="Egyptienne F LT Std"/>
          <a:ea typeface="MS PGothic" pitchFamily="34" charset="-128"/>
          <a:cs typeface="Egyptienne F LT Std"/>
        </a:defRPr>
      </a:lvl1pPr>
      <a:lvl2pPr marL="4572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6858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9144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143000" indent="-228600" algn="l" rtl="0" eaLnBrk="1" fontAlgn="base" hangingPunct="1">
        <a:lnSpc>
          <a:spcPts val="2100"/>
        </a:lnSpc>
        <a:spcBef>
          <a:spcPct val="0"/>
        </a:spcBef>
        <a:spcAft>
          <a:spcPts val="1200"/>
        </a:spcAft>
        <a:buFont typeface="Cambria" charset="0"/>
        <a:buChar char="̶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3716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Cambria" panose="02040503050406030204" pitchFamily="18" charset="0"/>
        <a:buChar char="̶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us.ie/procurement-and-contracts/forms-and-templat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Procuerment@tus.i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tus.i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90CD72-1A15-A8E4-5BA4-0F25E42EC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710" y="2133911"/>
            <a:ext cx="2858050" cy="2689373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PROCUREMENT OVERVIEW &amp; </a:t>
            </a:r>
          </a:p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SOLE SUPPLIER JUSTIFICATION – Q&amp;A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3A296-6482-AE2C-0AD2-E589209DA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4" y="3866015"/>
            <a:ext cx="1613647" cy="8858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9602A-A86A-2A44-94F0-D7E7B4570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0715" y="4533682"/>
            <a:ext cx="2027577" cy="381630"/>
          </a:xfrm>
        </p:spPr>
        <p:txBody>
          <a:bodyPr>
            <a:normAutofit fontScale="92500"/>
          </a:bodyPr>
          <a:lstStyle/>
          <a:p>
            <a:r>
              <a:rPr lang="en-US" sz="1400" dirty="0"/>
              <a:t>Procurement Team</a:t>
            </a:r>
          </a:p>
        </p:txBody>
      </p:sp>
    </p:spTree>
    <p:extLst>
      <p:ext uri="{BB962C8B-B14F-4D97-AF65-F5344CB8AC3E}">
        <p14:creationId xmlns:p14="http://schemas.microsoft.com/office/powerpoint/2010/main" val="12832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56AC8-B947-F8E2-A09E-B422F2144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561204A-1B6D-FE7D-32BE-DE027B751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13" y="1298910"/>
            <a:ext cx="3697047" cy="3514576"/>
          </a:xfrm>
          <a:custGeom>
            <a:avLst/>
            <a:gdLst>
              <a:gd name="T0" fmla="*/ 2751 w 2793"/>
              <a:gd name="T1" fmla="*/ 3089 h 3411"/>
              <a:gd name="T2" fmla="*/ 2751 w 2793"/>
              <a:gd name="T3" fmla="*/ 3089 h 3411"/>
              <a:gd name="T4" fmla="*/ 2471 w 2793"/>
              <a:gd name="T5" fmla="*/ 3370 h 3411"/>
              <a:gd name="T6" fmla="*/ 321 w 2793"/>
              <a:gd name="T7" fmla="*/ 3370 h 3411"/>
              <a:gd name="T8" fmla="*/ 321 w 2793"/>
              <a:gd name="T9" fmla="*/ 3370 h 3411"/>
              <a:gd name="T10" fmla="*/ 41 w 2793"/>
              <a:gd name="T11" fmla="*/ 3089 h 3411"/>
              <a:gd name="T12" fmla="*/ 41 w 2793"/>
              <a:gd name="T13" fmla="*/ 935 h 3411"/>
              <a:gd name="T14" fmla="*/ 2751 w 2793"/>
              <a:gd name="T15" fmla="*/ 935 h 3411"/>
              <a:gd name="T16" fmla="*/ 2751 w 2793"/>
              <a:gd name="T17" fmla="*/ 3089 h 3411"/>
              <a:gd name="T18" fmla="*/ 2471 w 2793"/>
              <a:gd name="T19" fmla="*/ 0 h 3411"/>
              <a:gd name="T20" fmla="*/ 1725 w 2793"/>
              <a:gd name="T21" fmla="*/ 0 h 3411"/>
              <a:gd name="T22" fmla="*/ 1725 w 2793"/>
              <a:gd name="T23" fmla="*/ 0 h 3411"/>
              <a:gd name="T24" fmla="*/ 1396 w 2793"/>
              <a:gd name="T25" fmla="*/ 239 h 3411"/>
              <a:gd name="T26" fmla="*/ 1396 w 2793"/>
              <a:gd name="T27" fmla="*/ 239 h 3411"/>
              <a:gd name="T28" fmla="*/ 1067 w 2793"/>
              <a:gd name="T29" fmla="*/ 0 h 3411"/>
              <a:gd name="T30" fmla="*/ 321 w 2793"/>
              <a:gd name="T31" fmla="*/ 0 h 3411"/>
              <a:gd name="T32" fmla="*/ 321 w 2793"/>
              <a:gd name="T33" fmla="*/ 0 h 3411"/>
              <a:gd name="T34" fmla="*/ 0 w 2793"/>
              <a:gd name="T35" fmla="*/ 321 h 3411"/>
              <a:gd name="T36" fmla="*/ 0 w 2793"/>
              <a:gd name="T37" fmla="*/ 3089 h 3411"/>
              <a:gd name="T38" fmla="*/ 0 w 2793"/>
              <a:gd name="T39" fmla="*/ 3089 h 3411"/>
              <a:gd name="T40" fmla="*/ 321 w 2793"/>
              <a:gd name="T41" fmla="*/ 3410 h 3411"/>
              <a:gd name="T42" fmla="*/ 2471 w 2793"/>
              <a:gd name="T43" fmla="*/ 3410 h 3411"/>
              <a:gd name="T44" fmla="*/ 2471 w 2793"/>
              <a:gd name="T45" fmla="*/ 3410 h 3411"/>
              <a:gd name="T46" fmla="*/ 2792 w 2793"/>
              <a:gd name="T47" fmla="*/ 3089 h 3411"/>
              <a:gd name="T48" fmla="*/ 2792 w 2793"/>
              <a:gd name="T49" fmla="*/ 321 h 3411"/>
              <a:gd name="T50" fmla="*/ 2792 w 2793"/>
              <a:gd name="T51" fmla="*/ 321 h 3411"/>
              <a:gd name="T52" fmla="*/ 2471 w 2793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3" h="3411">
                <a:moveTo>
                  <a:pt x="2751" y="3089"/>
                </a:moveTo>
                <a:lnTo>
                  <a:pt x="2751" y="3089"/>
                </a:lnTo>
                <a:cubicBezTo>
                  <a:pt x="2751" y="3244"/>
                  <a:pt x="2625" y="3370"/>
                  <a:pt x="2471" y="3370"/>
                </a:cubicBezTo>
                <a:lnTo>
                  <a:pt x="321" y="3370"/>
                </a:lnTo>
                <a:lnTo>
                  <a:pt x="321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1" y="935"/>
                </a:lnTo>
                <a:lnTo>
                  <a:pt x="2751" y="3089"/>
                </a:lnTo>
                <a:close/>
                <a:moveTo>
                  <a:pt x="2471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80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1" y="0"/>
                </a:lnTo>
                <a:lnTo>
                  <a:pt x="321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1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8" y="3410"/>
                  <a:pt x="2792" y="3266"/>
                  <a:pt x="2792" y="3089"/>
                </a:cubicBezTo>
                <a:lnTo>
                  <a:pt x="2792" y="321"/>
                </a:lnTo>
                <a:lnTo>
                  <a:pt x="2792" y="321"/>
                </a:lnTo>
                <a:cubicBezTo>
                  <a:pt x="2792" y="145"/>
                  <a:pt x="2648" y="0"/>
                  <a:pt x="24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B1DBB6-58BF-9998-70D3-9B75C801D557}"/>
              </a:ext>
            </a:extLst>
          </p:cNvPr>
          <p:cNvSpPr txBox="1"/>
          <p:nvPr/>
        </p:nvSpPr>
        <p:spPr>
          <a:xfrm>
            <a:off x="1689667" y="1813452"/>
            <a:ext cx="1384738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Good Practice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2F26E961-AC51-20DC-F1D9-4F169A5C99A6}"/>
              </a:ext>
            </a:extLst>
          </p:cNvPr>
          <p:cNvSpPr txBox="1">
            <a:spLocks/>
          </p:cNvSpPr>
          <p:nvPr/>
        </p:nvSpPr>
        <p:spPr>
          <a:xfrm>
            <a:off x="732915" y="2489209"/>
            <a:ext cx="3247385" cy="1940211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latin typeface="+mn-lt"/>
              </a:rPr>
              <a:t>Be specific (e.g., licence, patent, compatibility)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Keep justification brief and factual – </a:t>
            </a:r>
            <a:r>
              <a:rPr lang="en-US" sz="1100" u="sng" dirty="0">
                <a:latin typeface="+mn-lt"/>
              </a:rPr>
              <a:t>focus on  what makes the supplier unique in their offering</a:t>
            </a:r>
            <a:endParaRPr lang="en-GB" sz="1100" dirty="0">
              <a:latin typeface="+mn-lt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latin typeface="+mn-lt"/>
              </a:rPr>
              <a:t>Attach supporting evidence/market research showing no competition where possible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latin typeface="+mn-lt"/>
              </a:rPr>
              <a:t>Always confirm validity period of the form and renew if required </a:t>
            </a:r>
            <a:r>
              <a:rPr lang="en-GB" sz="1100" i="1" dirty="0">
                <a:latin typeface="+mn-lt"/>
              </a:rPr>
              <a:t>(renewals are not the responsibility of the Procurement Team)</a:t>
            </a:r>
          </a:p>
          <a:p>
            <a:pPr>
              <a:lnSpc>
                <a:spcPts val="1313"/>
              </a:lnSpc>
            </a:pPr>
            <a:endParaRPr lang="en-US" sz="900" dirty="0">
              <a:solidFill>
                <a:schemeClr val="tx1"/>
              </a:solidFill>
              <a:latin typeface="Cambria" panose="02040503050406030204" pitchFamily="18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569FAC-5093-F8EC-3669-B9FE930EA8E0}"/>
              </a:ext>
            </a:extLst>
          </p:cNvPr>
          <p:cNvSpPr txBox="1"/>
          <p:nvPr/>
        </p:nvSpPr>
        <p:spPr>
          <a:xfrm>
            <a:off x="5053693" y="1792992"/>
            <a:ext cx="3518807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Unacceptable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 Justification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39609075-A8D2-3B4F-DC0D-7D87E04C7B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Good Practice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40E917-A467-834D-8F1B-DD8BE0909EBD}"/>
              </a:ext>
            </a:extLst>
          </p:cNvPr>
          <p:cNvSpPr txBox="1"/>
          <p:nvPr/>
        </p:nvSpPr>
        <p:spPr>
          <a:xfrm>
            <a:off x="6422786" y="1273963"/>
            <a:ext cx="488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DB78BD5C-7A53-D823-9F50-17385156F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59334"/>
            <a:ext cx="3697047" cy="3514576"/>
          </a:xfrm>
          <a:custGeom>
            <a:avLst/>
            <a:gdLst>
              <a:gd name="T0" fmla="*/ 2751 w 2793"/>
              <a:gd name="T1" fmla="*/ 3089 h 3411"/>
              <a:gd name="T2" fmla="*/ 2751 w 2793"/>
              <a:gd name="T3" fmla="*/ 3089 h 3411"/>
              <a:gd name="T4" fmla="*/ 2471 w 2793"/>
              <a:gd name="T5" fmla="*/ 3370 h 3411"/>
              <a:gd name="T6" fmla="*/ 321 w 2793"/>
              <a:gd name="T7" fmla="*/ 3370 h 3411"/>
              <a:gd name="T8" fmla="*/ 321 w 2793"/>
              <a:gd name="T9" fmla="*/ 3370 h 3411"/>
              <a:gd name="T10" fmla="*/ 41 w 2793"/>
              <a:gd name="T11" fmla="*/ 3089 h 3411"/>
              <a:gd name="T12" fmla="*/ 41 w 2793"/>
              <a:gd name="T13" fmla="*/ 935 h 3411"/>
              <a:gd name="T14" fmla="*/ 2751 w 2793"/>
              <a:gd name="T15" fmla="*/ 935 h 3411"/>
              <a:gd name="T16" fmla="*/ 2751 w 2793"/>
              <a:gd name="T17" fmla="*/ 3089 h 3411"/>
              <a:gd name="T18" fmla="*/ 2471 w 2793"/>
              <a:gd name="T19" fmla="*/ 0 h 3411"/>
              <a:gd name="T20" fmla="*/ 1725 w 2793"/>
              <a:gd name="T21" fmla="*/ 0 h 3411"/>
              <a:gd name="T22" fmla="*/ 1725 w 2793"/>
              <a:gd name="T23" fmla="*/ 0 h 3411"/>
              <a:gd name="T24" fmla="*/ 1396 w 2793"/>
              <a:gd name="T25" fmla="*/ 239 h 3411"/>
              <a:gd name="T26" fmla="*/ 1396 w 2793"/>
              <a:gd name="T27" fmla="*/ 239 h 3411"/>
              <a:gd name="T28" fmla="*/ 1067 w 2793"/>
              <a:gd name="T29" fmla="*/ 0 h 3411"/>
              <a:gd name="T30" fmla="*/ 321 w 2793"/>
              <a:gd name="T31" fmla="*/ 0 h 3411"/>
              <a:gd name="T32" fmla="*/ 321 w 2793"/>
              <a:gd name="T33" fmla="*/ 0 h 3411"/>
              <a:gd name="T34" fmla="*/ 0 w 2793"/>
              <a:gd name="T35" fmla="*/ 321 h 3411"/>
              <a:gd name="T36" fmla="*/ 0 w 2793"/>
              <a:gd name="T37" fmla="*/ 3089 h 3411"/>
              <a:gd name="T38" fmla="*/ 0 w 2793"/>
              <a:gd name="T39" fmla="*/ 3089 h 3411"/>
              <a:gd name="T40" fmla="*/ 321 w 2793"/>
              <a:gd name="T41" fmla="*/ 3410 h 3411"/>
              <a:gd name="T42" fmla="*/ 2471 w 2793"/>
              <a:gd name="T43" fmla="*/ 3410 h 3411"/>
              <a:gd name="T44" fmla="*/ 2471 w 2793"/>
              <a:gd name="T45" fmla="*/ 3410 h 3411"/>
              <a:gd name="T46" fmla="*/ 2792 w 2793"/>
              <a:gd name="T47" fmla="*/ 3089 h 3411"/>
              <a:gd name="T48" fmla="*/ 2792 w 2793"/>
              <a:gd name="T49" fmla="*/ 321 h 3411"/>
              <a:gd name="T50" fmla="*/ 2792 w 2793"/>
              <a:gd name="T51" fmla="*/ 321 h 3411"/>
              <a:gd name="T52" fmla="*/ 2471 w 2793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3" h="3411">
                <a:moveTo>
                  <a:pt x="2751" y="3089"/>
                </a:moveTo>
                <a:lnTo>
                  <a:pt x="2751" y="3089"/>
                </a:lnTo>
                <a:cubicBezTo>
                  <a:pt x="2751" y="3244"/>
                  <a:pt x="2625" y="3370"/>
                  <a:pt x="2471" y="3370"/>
                </a:cubicBezTo>
                <a:lnTo>
                  <a:pt x="321" y="3370"/>
                </a:lnTo>
                <a:lnTo>
                  <a:pt x="321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1" y="935"/>
                </a:lnTo>
                <a:lnTo>
                  <a:pt x="2751" y="3089"/>
                </a:lnTo>
                <a:close/>
                <a:moveTo>
                  <a:pt x="2471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80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1" y="0"/>
                </a:lnTo>
                <a:lnTo>
                  <a:pt x="321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1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8" y="3410"/>
                  <a:pt x="2792" y="3266"/>
                  <a:pt x="2792" y="3089"/>
                </a:cubicBezTo>
                <a:lnTo>
                  <a:pt x="2792" y="321"/>
                </a:lnTo>
                <a:lnTo>
                  <a:pt x="2792" y="321"/>
                </a:lnTo>
                <a:cubicBezTo>
                  <a:pt x="2792" y="145"/>
                  <a:pt x="2648" y="0"/>
                  <a:pt x="24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80812-9711-D948-0FAE-7C933F5515FF}"/>
              </a:ext>
            </a:extLst>
          </p:cNvPr>
          <p:cNvSpPr txBox="1"/>
          <p:nvPr/>
        </p:nvSpPr>
        <p:spPr>
          <a:xfrm>
            <a:off x="4831089" y="1792992"/>
            <a:ext cx="2974660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Example of strong justifications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433CC-E482-89B4-E894-3B3071B44D08}"/>
              </a:ext>
            </a:extLst>
          </p:cNvPr>
          <p:cNvSpPr txBox="1"/>
          <p:nvPr/>
        </p:nvSpPr>
        <p:spPr>
          <a:xfrm>
            <a:off x="4909631" y="2431956"/>
            <a:ext cx="3294634" cy="2282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/>
              <a:t>Only Manufacturer</a:t>
            </a:r>
            <a:r>
              <a:rPr lang="en-US" sz="1100" dirty="0"/>
              <a:t> – This supplier is the sole producer of the required goods; no alternatives exist in the market.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b="1" dirty="0"/>
              <a:t>Exclusive Rights</a:t>
            </a:r>
            <a:r>
              <a:rPr lang="en-US" sz="1100" dirty="0"/>
              <a:t> – The supplier holds exclusive patents/licensing, making them the only source available.</a:t>
            </a:r>
          </a:p>
          <a:p>
            <a:pPr>
              <a:lnSpc>
                <a:spcPts val="1313"/>
              </a:lnSpc>
            </a:pPr>
            <a:endParaRPr lang="en-GB" sz="1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13"/>
              </a:lnSpc>
            </a:pPr>
            <a:r>
              <a:rPr lang="en-GB" sz="1100" dirty="0">
                <a:ea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GB" sz="1100" dirty="0"/>
              <a:t>In all cases it must be clearly and specifically outlined what is unique about the goods/services being provided by the sole supplier</a:t>
            </a:r>
            <a:endParaRPr lang="en-GB" sz="1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en-GB" sz="1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0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883B-570D-F47D-1013-54D3D79F6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976BC0AE-4537-3706-1B7D-47A9DB48F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13" y="1298910"/>
            <a:ext cx="3697047" cy="3514576"/>
          </a:xfrm>
          <a:custGeom>
            <a:avLst/>
            <a:gdLst>
              <a:gd name="T0" fmla="*/ 2751 w 2793"/>
              <a:gd name="T1" fmla="*/ 3089 h 3411"/>
              <a:gd name="T2" fmla="*/ 2751 w 2793"/>
              <a:gd name="T3" fmla="*/ 3089 h 3411"/>
              <a:gd name="T4" fmla="*/ 2471 w 2793"/>
              <a:gd name="T5" fmla="*/ 3370 h 3411"/>
              <a:gd name="T6" fmla="*/ 321 w 2793"/>
              <a:gd name="T7" fmla="*/ 3370 h 3411"/>
              <a:gd name="T8" fmla="*/ 321 w 2793"/>
              <a:gd name="T9" fmla="*/ 3370 h 3411"/>
              <a:gd name="T10" fmla="*/ 41 w 2793"/>
              <a:gd name="T11" fmla="*/ 3089 h 3411"/>
              <a:gd name="T12" fmla="*/ 41 w 2793"/>
              <a:gd name="T13" fmla="*/ 935 h 3411"/>
              <a:gd name="T14" fmla="*/ 2751 w 2793"/>
              <a:gd name="T15" fmla="*/ 935 h 3411"/>
              <a:gd name="T16" fmla="*/ 2751 w 2793"/>
              <a:gd name="T17" fmla="*/ 3089 h 3411"/>
              <a:gd name="T18" fmla="*/ 2471 w 2793"/>
              <a:gd name="T19" fmla="*/ 0 h 3411"/>
              <a:gd name="T20" fmla="*/ 1725 w 2793"/>
              <a:gd name="T21" fmla="*/ 0 h 3411"/>
              <a:gd name="T22" fmla="*/ 1725 w 2793"/>
              <a:gd name="T23" fmla="*/ 0 h 3411"/>
              <a:gd name="T24" fmla="*/ 1396 w 2793"/>
              <a:gd name="T25" fmla="*/ 239 h 3411"/>
              <a:gd name="T26" fmla="*/ 1396 w 2793"/>
              <a:gd name="T27" fmla="*/ 239 h 3411"/>
              <a:gd name="T28" fmla="*/ 1067 w 2793"/>
              <a:gd name="T29" fmla="*/ 0 h 3411"/>
              <a:gd name="T30" fmla="*/ 321 w 2793"/>
              <a:gd name="T31" fmla="*/ 0 h 3411"/>
              <a:gd name="T32" fmla="*/ 321 w 2793"/>
              <a:gd name="T33" fmla="*/ 0 h 3411"/>
              <a:gd name="T34" fmla="*/ 0 w 2793"/>
              <a:gd name="T35" fmla="*/ 321 h 3411"/>
              <a:gd name="T36" fmla="*/ 0 w 2793"/>
              <a:gd name="T37" fmla="*/ 3089 h 3411"/>
              <a:gd name="T38" fmla="*/ 0 w 2793"/>
              <a:gd name="T39" fmla="*/ 3089 h 3411"/>
              <a:gd name="T40" fmla="*/ 321 w 2793"/>
              <a:gd name="T41" fmla="*/ 3410 h 3411"/>
              <a:gd name="T42" fmla="*/ 2471 w 2793"/>
              <a:gd name="T43" fmla="*/ 3410 h 3411"/>
              <a:gd name="T44" fmla="*/ 2471 w 2793"/>
              <a:gd name="T45" fmla="*/ 3410 h 3411"/>
              <a:gd name="T46" fmla="*/ 2792 w 2793"/>
              <a:gd name="T47" fmla="*/ 3089 h 3411"/>
              <a:gd name="T48" fmla="*/ 2792 w 2793"/>
              <a:gd name="T49" fmla="*/ 321 h 3411"/>
              <a:gd name="T50" fmla="*/ 2792 w 2793"/>
              <a:gd name="T51" fmla="*/ 321 h 3411"/>
              <a:gd name="T52" fmla="*/ 2471 w 2793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3" h="3411">
                <a:moveTo>
                  <a:pt x="2751" y="3089"/>
                </a:moveTo>
                <a:lnTo>
                  <a:pt x="2751" y="3089"/>
                </a:lnTo>
                <a:cubicBezTo>
                  <a:pt x="2751" y="3244"/>
                  <a:pt x="2625" y="3370"/>
                  <a:pt x="2471" y="3370"/>
                </a:cubicBezTo>
                <a:lnTo>
                  <a:pt x="321" y="3370"/>
                </a:lnTo>
                <a:lnTo>
                  <a:pt x="321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1" y="935"/>
                </a:lnTo>
                <a:lnTo>
                  <a:pt x="2751" y="3089"/>
                </a:lnTo>
                <a:close/>
                <a:moveTo>
                  <a:pt x="2471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80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1" y="0"/>
                </a:lnTo>
                <a:lnTo>
                  <a:pt x="321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1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8" y="3410"/>
                  <a:pt x="2792" y="3266"/>
                  <a:pt x="2792" y="3089"/>
                </a:cubicBezTo>
                <a:lnTo>
                  <a:pt x="2792" y="321"/>
                </a:lnTo>
                <a:lnTo>
                  <a:pt x="2792" y="321"/>
                </a:lnTo>
                <a:cubicBezTo>
                  <a:pt x="2792" y="145"/>
                  <a:pt x="2648" y="0"/>
                  <a:pt x="24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6AAA55-D8AB-2D5A-2A5A-4EF5D74E30F9}"/>
              </a:ext>
            </a:extLst>
          </p:cNvPr>
          <p:cNvSpPr txBox="1"/>
          <p:nvPr/>
        </p:nvSpPr>
        <p:spPr>
          <a:xfrm>
            <a:off x="1385903" y="1908494"/>
            <a:ext cx="200978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What to watch out for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C4C89687-7E59-3EC3-6EF0-27C5A96A3DAB}"/>
              </a:ext>
            </a:extLst>
          </p:cNvPr>
          <p:cNvSpPr txBox="1">
            <a:spLocks/>
          </p:cNvSpPr>
          <p:nvPr/>
        </p:nvSpPr>
        <p:spPr>
          <a:xfrm>
            <a:off x="667399" y="2398249"/>
            <a:ext cx="3446788" cy="204177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latin typeface="+mn-lt"/>
              </a:rPr>
              <a:t>Weak or vague justifications</a:t>
            </a:r>
          </a:p>
          <a:p>
            <a:pPr lvl="0" algn="l"/>
            <a:endParaRPr lang="en-GB" sz="1100" dirty="0">
              <a:latin typeface="+mn-lt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latin typeface="+mn-lt"/>
              </a:rPr>
              <a:t>Using “preferred supplier” as the only reason</a:t>
            </a:r>
          </a:p>
          <a:p>
            <a:pPr lvl="0" algn="l"/>
            <a:endParaRPr lang="en-GB" sz="1100" dirty="0">
              <a:latin typeface="+mn-lt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latin typeface="+mn-lt"/>
              </a:rPr>
              <a:t>Not documenting market checks if performed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endParaRPr lang="en-GB" sz="1100" dirty="0">
              <a:latin typeface="+mn-lt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latin typeface="+mn-lt"/>
              </a:rPr>
              <a:t>Relying solely on supplier claims of being the only supplier</a:t>
            </a:r>
          </a:p>
          <a:p>
            <a:pPr>
              <a:lnSpc>
                <a:spcPts val="1313"/>
              </a:lnSpc>
            </a:pPr>
            <a:endParaRPr lang="en-US" sz="900" dirty="0">
              <a:solidFill>
                <a:schemeClr val="tx1"/>
              </a:solidFill>
              <a:latin typeface="Cambria" panose="02040503050406030204" pitchFamily="18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B5B441-496C-07E4-52AD-F3B47AC10860}"/>
              </a:ext>
            </a:extLst>
          </p:cNvPr>
          <p:cNvSpPr txBox="1"/>
          <p:nvPr/>
        </p:nvSpPr>
        <p:spPr>
          <a:xfrm>
            <a:off x="5053693" y="1792992"/>
            <a:ext cx="3518807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Unacceptable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 Justification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B4E6967-9F45-0CD1-32C6-16A2720649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Common Pitfalls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989A1E-A0F8-7FF3-F2B3-53C1BC7503F3}"/>
              </a:ext>
            </a:extLst>
          </p:cNvPr>
          <p:cNvSpPr txBox="1"/>
          <p:nvPr/>
        </p:nvSpPr>
        <p:spPr>
          <a:xfrm>
            <a:off x="6422786" y="1273963"/>
            <a:ext cx="488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B33F87C6-2028-495A-67F5-85399BAF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59334"/>
            <a:ext cx="3697047" cy="3514576"/>
          </a:xfrm>
          <a:custGeom>
            <a:avLst/>
            <a:gdLst>
              <a:gd name="T0" fmla="*/ 2751 w 2793"/>
              <a:gd name="T1" fmla="*/ 3089 h 3411"/>
              <a:gd name="T2" fmla="*/ 2751 w 2793"/>
              <a:gd name="T3" fmla="*/ 3089 h 3411"/>
              <a:gd name="T4" fmla="*/ 2471 w 2793"/>
              <a:gd name="T5" fmla="*/ 3370 h 3411"/>
              <a:gd name="T6" fmla="*/ 321 w 2793"/>
              <a:gd name="T7" fmla="*/ 3370 h 3411"/>
              <a:gd name="T8" fmla="*/ 321 w 2793"/>
              <a:gd name="T9" fmla="*/ 3370 h 3411"/>
              <a:gd name="T10" fmla="*/ 41 w 2793"/>
              <a:gd name="T11" fmla="*/ 3089 h 3411"/>
              <a:gd name="T12" fmla="*/ 41 w 2793"/>
              <a:gd name="T13" fmla="*/ 935 h 3411"/>
              <a:gd name="T14" fmla="*/ 2751 w 2793"/>
              <a:gd name="T15" fmla="*/ 935 h 3411"/>
              <a:gd name="T16" fmla="*/ 2751 w 2793"/>
              <a:gd name="T17" fmla="*/ 3089 h 3411"/>
              <a:gd name="T18" fmla="*/ 2471 w 2793"/>
              <a:gd name="T19" fmla="*/ 0 h 3411"/>
              <a:gd name="T20" fmla="*/ 1725 w 2793"/>
              <a:gd name="T21" fmla="*/ 0 h 3411"/>
              <a:gd name="T22" fmla="*/ 1725 w 2793"/>
              <a:gd name="T23" fmla="*/ 0 h 3411"/>
              <a:gd name="T24" fmla="*/ 1396 w 2793"/>
              <a:gd name="T25" fmla="*/ 239 h 3411"/>
              <a:gd name="T26" fmla="*/ 1396 w 2793"/>
              <a:gd name="T27" fmla="*/ 239 h 3411"/>
              <a:gd name="T28" fmla="*/ 1067 w 2793"/>
              <a:gd name="T29" fmla="*/ 0 h 3411"/>
              <a:gd name="T30" fmla="*/ 321 w 2793"/>
              <a:gd name="T31" fmla="*/ 0 h 3411"/>
              <a:gd name="T32" fmla="*/ 321 w 2793"/>
              <a:gd name="T33" fmla="*/ 0 h 3411"/>
              <a:gd name="T34" fmla="*/ 0 w 2793"/>
              <a:gd name="T35" fmla="*/ 321 h 3411"/>
              <a:gd name="T36" fmla="*/ 0 w 2793"/>
              <a:gd name="T37" fmla="*/ 3089 h 3411"/>
              <a:gd name="T38" fmla="*/ 0 w 2793"/>
              <a:gd name="T39" fmla="*/ 3089 h 3411"/>
              <a:gd name="T40" fmla="*/ 321 w 2793"/>
              <a:gd name="T41" fmla="*/ 3410 h 3411"/>
              <a:gd name="T42" fmla="*/ 2471 w 2793"/>
              <a:gd name="T43" fmla="*/ 3410 h 3411"/>
              <a:gd name="T44" fmla="*/ 2471 w 2793"/>
              <a:gd name="T45" fmla="*/ 3410 h 3411"/>
              <a:gd name="T46" fmla="*/ 2792 w 2793"/>
              <a:gd name="T47" fmla="*/ 3089 h 3411"/>
              <a:gd name="T48" fmla="*/ 2792 w 2793"/>
              <a:gd name="T49" fmla="*/ 321 h 3411"/>
              <a:gd name="T50" fmla="*/ 2792 w 2793"/>
              <a:gd name="T51" fmla="*/ 321 h 3411"/>
              <a:gd name="T52" fmla="*/ 2471 w 2793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3" h="3411">
                <a:moveTo>
                  <a:pt x="2751" y="3089"/>
                </a:moveTo>
                <a:lnTo>
                  <a:pt x="2751" y="3089"/>
                </a:lnTo>
                <a:cubicBezTo>
                  <a:pt x="2751" y="3244"/>
                  <a:pt x="2625" y="3370"/>
                  <a:pt x="2471" y="3370"/>
                </a:cubicBezTo>
                <a:lnTo>
                  <a:pt x="321" y="3370"/>
                </a:lnTo>
                <a:lnTo>
                  <a:pt x="321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1" y="935"/>
                </a:lnTo>
                <a:lnTo>
                  <a:pt x="2751" y="3089"/>
                </a:lnTo>
                <a:close/>
                <a:moveTo>
                  <a:pt x="2471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80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1" y="0"/>
                </a:lnTo>
                <a:lnTo>
                  <a:pt x="321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1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8" y="3410"/>
                  <a:pt x="2792" y="3266"/>
                  <a:pt x="2792" y="3089"/>
                </a:cubicBezTo>
                <a:lnTo>
                  <a:pt x="2792" y="321"/>
                </a:lnTo>
                <a:lnTo>
                  <a:pt x="2792" y="321"/>
                </a:lnTo>
                <a:cubicBezTo>
                  <a:pt x="2792" y="145"/>
                  <a:pt x="2648" y="0"/>
                  <a:pt x="24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5D280-C550-ACBC-3990-974C9A9B017F}"/>
              </a:ext>
            </a:extLst>
          </p:cNvPr>
          <p:cNvSpPr txBox="1"/>
          <p:nvPr/>
        </p:nvSpPr>
        <p:spPr>
          <a:xfrm>
            <a:off x="5151315" y="1828562"/>
            <a:ext cx="251370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Examples – what </a:t>
            </a:r>
            <a:r>
              <a:rPr lang="en-US" sz="1200" u="sng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not</a:t>
            </a:r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 to add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C51F6-0B12-EFB4-2C60-4810EC1C0B5E}"/>
              </a:ext>
            </a:extLst>
          </p:cNvPr>
          <p:cNvSpPr txBox="1"/>
          <p:nvPr/>
        </p:nvSpPr>
        <p:spPr>
          <a:xfrm>
            <a:off x="4773206" y="2242502"/>
            <a:ext cx="3294634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ea typeface="Lato Light" panose="020F0502020204030203" pitchFamily="34" charset="0"/>
                <a:cs typeface="Mukta ExtraLight" panose="020B0000000000000000" pitchFamily="34" charset="77"/>
              </a:rPr>
              <a:t>“We’ve always used this supplier”</a:t>
            </a:r>
          </a:p>
          <a:p>
            <a:pPr marL="171450" indent="-171450">
              <a:lnSpc>
                <a:spcPts val="1313"/>
              </a:lnSpc>
              <a:buFont typeface="Arial" panose="020B0604020202020204" pitchFamily="34" charset="0"/>
              <a:buChar char="•"/>
            </a:pPr>
            <a:endParaRPr lang="en-US" sz="1100" dirty="0"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marL="171450" indent="-171450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ea typeface="Lato Light" panose="020F0502020204030203" pitchFamily="34" charset="0"/>
                <a:cs typeface="Mukta ExtraLight" panose="020B0000000000000000" pitchFamily="34" charset="77"/>
              </a:rPr>
              <a:t>“They know our process best”</a:t>
            </a:r>
          </a:p>
          <a:p>
            <a:pPr>
              <a:lnSpc>
                <a:spcPts val="1313"/>
              </a:lnSpc>
            </a:pPr>
            <a:endParaRPr lang="en-US" sz="1100" dirty="0"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marL="171450" indent="-171450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Supplier is “easier to work with” or more convenient</a:t>
            </a:r>
          </a:p>
          <a:p>
            <a:pPr marL="171450" indent="-171450">
              <a:lnSpc>
                <a:spcPts val="1313"/>
              </a:lnSpc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Assumption that “no one else can do it” without checking the market</a:t>
            </a:r>
          </a:p>
          <a:p>
            <a:pPr marL="171450" indent="-171450">
              <a:lnSpc>
                <a:spcPts val="1313"/>
              </a:lnSpc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“No time to tender”</a:t>
            </a:r>
          </a:p>
          <a:p>
            <a:pPr marL="171450" indent="-171450">
              <a:lnSpc>
                <a:spcPts val="1313"/>
              </a:lnSpc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“They gave us a great deal”</a:t>
            </a:r>
          </a:p>
          <a:p>
            <a:pPr marL="171450" indent="-171450">
              <a:lnSpc>
                <a:spcPts val="1313"/>
              </a:lnSpc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4433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45659-9FEA-9167-577A-9AB641B38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8AB24CF0-8EF5-A89A-BDF7-5E2F93FBEF3C}"/>
              </a:ext>
            </a:extLst>
          </p:cNvPr>
          <p:cNvSpPr txBox="1"/>
          <p:nvPr/>
        </p:nvSpPr>
        <p:spPr>
          <a:xfrm>
            <a:off x="1385903" y="1908494"/>
            <a:ext cx="200978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What to watch out for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B37D77-AD44-A601-9D35-2653475EA55A}"/>
              </a:ext>
            </a:extLst>
          </p:cNvPr>
          <p:cNvSpPr txBox="1"/>
          <p:nvPr/>
        </p:nvSpPr>
        <p:spPr>
          <a:xfrm>
            <a:off x="5053693" y="2773656"/>
            <a:ext cx="3518807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Unacceptable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 Justification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B1C2768E-8D9F-0015-C71E-FB23824DB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79" y="190501"/>
            <a:ext cx="9028853" cy="876438"/>
          </a:xfrm>
        </p:spPr>
        <p:txBody>
          <a:bodyPr/>
          <a:lstStyle/>
          <a:p>
            <a:r>
              <a:rPr lang="en-GB" sz="2000" b="1" dirty="0"/>
              <a:t>Where to find &amp; send Sole Supplier Justification Form 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DFCA6C-13C4-9562-C363-94571C15C45B}"/>
              </a:ext>
            </a:extLst>
          </p:cNvPr>
          <p:cNvSpPr txBox="1"/>
          <p:nvPr/>
        </p:nvSpPr>
        <p:spPr>
          <a:xfrm>
            <a:off x="6422786" y="1273963"/>
            <a:ext cx="488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01859-8F8C-4C28-9015-16A2F708B2FB}"/>
              </a:ext>
            </a:extLst>
          </p:cNvPr>
          <p:cNvSpPr txBox="1"/>
          <p:nvPr/>
        </p:nvSpPr>
        <p:spPr>
          <a:xfrm>
            <a:off x="5861443" y="1736152"/>
            <a:ext cx="109344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 </a:t>
            </a:r>
            <a:r>
              <a:rPr lang="en-US" sz="1200" u="sng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not</a:t>
            </a:r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 to add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11E88-A5B6-CCB5-C73C-16AB171E8296}"/>
              </a:ext>
            </a:extLst>
          </p:cNvPr>
          <p:cNvSpPr txBox="1"/>
          <p:nvPr/>
        </p:nvSpPr>
        <p:spPr>
          <a:xfrm>
            <a:off x="1067805" y="4281297"/>
            <a:ext cx="29582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https://tus.ie/procurement-and-contracts/forms-and-templates/</a:t>
            </a:r>
            <a:endParaRPr lang="en-GB" sz="1200" b="1" dirty="0">
              <a:solidFill>
                <a:schemeClr val="accent3"/>
              </a:solidFill>
            </a:endParaRP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29F1FB-A4E9-B720-61C6-DAB44D657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17" y="1066939"/>
            <a:ext cx="3567265" cy="307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325C12-7076-0E3E-C519-6B103FF39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66100" y="4289331"/>
            <a:ext cx="501705" cy="445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A0B46E3-A484-F12A-A35A-81F9AD0BA107}"/>
              </a:ext>
            </a:extLst>
          </p:cNvPr>
          <p:cNvSpPr txBox="1">
            <a:spLocks/>
          </p:cNvSpPr>
          <p:nvPr/>
        </p:nvSpPr>
        <p:spPr>
          <a:xfrm>
            <a:off x="4980317" y="1046649"/>
            <a:ext cx="3592183" cy="3320416"/>
          </a:xfrm>
          <a:prstGeom prst="rect">
            <a:avLst/>
          </a:prstGeom>
        </p:spPr>
        <p:txBody>
          <a:bodyPr/>
          <a:lstStyle>
            <a:lvl1pPr marL="0" indent="0" algn="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Egyptienne F LT Std"/>
                <a:ea typeface="MS PGothic" pitchFamily="34" charset="-128"/>
                <a:cs typeface="Egyptienne F LT Std"/>
              </a:defRPr>
            </a:lvl1pPr>
            <a:lvl2pPr marL="4572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6858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9144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1430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Font typeface="Cambria" charset="0"/>
              <a:buChar char="̶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371600" indent="-22860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Cambria" panose="02040503050406030204" pitchFamily="18" charset="0"/>
              <a:buChar char="̶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28A3A-D803-B5C4-FC55-B68314434027}"/>
              </a:ext>
            </a:extLst>
          </p:cNvPr>
          <p:cNvSpPr txBox="1"/>
          <p:nvPr/>
        </p:nvSpPr>
        <p:spPr>
          <a:xfrm>
            <a:off x="4884920" y="1886662"/>
            <a:ext cx="3294634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13"/>
              </a:lnSpc>
            </a:pPr>
            <a:r>
              <a:rPr lang="en-US" sz="1400" dirty="0">
                <a:ea typeface="Lato Light" panose="020F0502020204030203" pitchFamily="34" charset="0"/>
              </a:rPr>
              <a:t>Completed forms should be emailed to </a:t>
            </a:r>
            <a:r>
              <a:rPr lang="en-US" sz="1400" b="1" dirty="0">
                <a:solidFill>
                  <a:schemeClr val="accent3"/>
                </a:solidFill>
                <a:ea typeface="Lato Light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Procurement@tus.ie</a:t>
            </a:r>
            <a:r>
              <a:rPr lang="en-US" sz="1400" b="1" dirty="0">
                <a:solidFill>
                  <a:schemeClr val="accent3"/>
                </a:solidFill>
                <a:ea typeface="Lato Light" panose="020F0502020204030203" pitchFamily="34" charset="0"/>
              </a:rPr>
              <a:t> </a:t>
            </a:r>
            <a:r>
              <a:rPr lang="en-US" sz="1400" dirty="0">
                <a:ea typeface="Lato Light" panose="020F0502020204030203" pitchFamily="34" charset="0"/>
              </a:rPr>
              <a:t>for approval.</a:t>
            </a:r>
          </a:p>
          <a:p>
            <a:pPr algn="ctr">
              <a:lnSpc>
                <a:spcPts val="1313"/>
              </a:lnSpc>
            </a:pPr>
            <a:endParaRPr lang="en-US" sz="1400" dirty="0">
              <a:ea typeface="Lato Light" panose="020F0502020204030203" pitchFamily="34" charset="0"/>
            </a:endParaRPr>
          </a:p>
          <a:p>
            <a:pPr algn="ctr">
              <a:lnSpc>
                <a:spcPts val="1313"/>
              </a:lnSpc>
            </a:pPr>
            <a:r>
              <a:rPr lang="en-US" sz="1400" dirty="0">
                <a:ea typeface="Lato Light" panose="020F0502020204030203" pitchFamily="34" charset="0"/>
              </a:rPr>
              <a:t>When &amp; if approved the form should be uploaded to Agresso. </a:t>
            </a:r>
          </a:p>
          <a:p>
            <a:pPr algn="ctr">
              <a:lnSpc>
                <a:spcPts val="1313"/>
              </a:lnSpc>
            </a:pPr>
            <a:endParaRPr lang="en-US" sz="1400" dirty="0">
              <a:ea typeface="Lato Light" panose="020F0502020204030203" pitchFamily="34" charset="0"/>
            </a:endParaRPr>
          </a:p>
          <a:p>
            <a:pPr algn="ctr">
              <a:lnSpc>
                <a:spcPts val="1313"/>
              </a:lnSpc>
            </a:pPr>
            <a:r>
              <a:rPr lang="en-US" sz="1400" dirty="0">
                <a:ea typeface="Lato Light" panose="020F0502020204030203" pitchFamily="34" charset="0"/>
              </a:rPr>
              <a:t>Always ensure the most recent version of the form is being uploaded in Agresso.</a:t>
            </a:r>
            <a:endParaRPr lang="en-US" sz="1400" dirty="0"/>
          </a:p>
          <a:p>
            <a:pPr marL="171450" indent="-171450">
              <a:lnSpc>
                <a:spcPts val="1313"/>
              </a:lnSpc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41684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06">
            <a:extLst>
              <a:ext uri="{FF2B5EF4-FFF2-40B4-BE49-F238E27FC236}">
                <a16:creationId xmlns:a16="http://schemas.microsoft.com/office/drawing/2014/main" id="{FF0EE9DE-0CEA-5B41-9662-29033ED5F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164" y="1950500"/>
            <a:ext cx="948596" cy="678796"/>
          </a:xfrm>
          <a:custGeom>
            <a:avLst/>
            <a:gdLst>
              <a:gd name="connsiteX0" fmla="*/ 2179135 w 2202284"/>
              <a:gd name="connsiteY0" fmla="*/ 1505682 h 1575910"/>
              <a:gd name="connsiteX1" fmla="*/ 2202284 w 2202284"/>
              <a:gd name="connsiteY1" fmla="*/ 1563802 h 1575910"/>
              <a:gd name="connsiteX2" fmla="*/ 2164988 w 2202284"/>
              <a:gd name="connsiteY2" fmla="*/ 1575910 h 1575910"/>
              <a:gd name="connsiteX3" fmla="*/ 2143125 w 2202284"/>
              <a:gd name="connsiteY3" fmla="*/ 1519001 h 1575910"/>
              <a:gd name="connsiteX4" fmla="*/ 2079123 w 2202284"/>
              <a:gd name="connsiteY4" fmla="*/ 1269391 h 1575910"/>
              <a:gd name="connsiteX5" fmla="*/ 2108861 w 2202284"/>
              <a:gd name="connsiteY5" fmla="*/ 1327091 h 1575910"/>
              <a:gd name="connsiteX6" fmla="*/ 2072658 w 2202284"/>
              <a:gd name="connsiteY6" fmla="*/ 1345042 h 1575910"/>
              <a:gd name="connsiteX7" fmla="*/ 2044212 w 2202284"/>
              <a:gd name="connsiteY7" fmla="*/ 1286060 h 1575910"/>
              <a:gd name="connsiteX8" fmla="*/ 1942856 w 2202284"/>
              <a:gd name="connsiteY8" fmla="*/ 1049583 h 1575910"/>
              <a:gd name="connsiteX9" fmla="*/ 1977048 w 2202284"/>
              <a:gd name="connsiteY9" fmla="*/ 1106001 h 1575910"/>
              <a:gd name="connsiteX10" fmla="*/ 1945298 w 2202284"/>
              <a:gd name="connsiteY10" fmla="*/ 1125234 h 1575910"/>
              <a:gd name="connsiteX11" fmla="*/ 1912327 w 2202284"/>
              <a:gd name="connsiteY11" fmla="*/ 1071381 h 1575910"/>
              <a:gd name="connsiteX12" fmla="*/ 1792782 w 2202284"/>
              <a:gd name="connsiteY12" fmla="*/ 846259 h 1575910"/>
              <a:gd name="connsiteX13" fmla="*/ 1834141 w 2202284"/>
              <a:gd name="connsiteY13" fmla="*/ 893482 h 1575910"/>
              <a:gd name="connsiteX14" fmla="*/ 1804061 w 2202284"/>
              <a:gd name="connsiteY14" fmla="*/ 916487 h 1575910"/>
              <a:gd name="connsiteX15" fmla="*/ 1763955 w 2202284"/>
              <a:gd name="connsiteY15" fmla="*/ 869265 h 1575910"/>
              <a:gd name="connsiteX16" fmla="*/ 1619033 w 2202284"/>
              <a:gd name="connsiteY16" fmla="*/ 653929 h 1575910"/>
              <a:gd name="connsiteX17" fmla="*/ 1663831 w 2202284"/>
              <a:gd name="connsiteY17" fmla="*/ 697517 h 1575910"/>
              <a:gd name="connsiteX18" fmla="*/ 1637194 w 2202284"/>
              <a:gd name="connsiteY18" fmla="*/ 724154 h 1575910"/>
              <a:gd name="connsiteX19" fmla="*/ 1593606 w 2202284"/>
              <a:gd name="connsiteY19" fmla="*/ 680566 h 1575910"/>
              <a:gd name="connsiteX20" fmla="*/ 1424352 w 2202284"/>
              <a:gd name="connsiteY20" fmla="*/ 489074 h 1575910"/>
              <a:gd name="connsiteX21" fmla="*/ 1476923 w 2202284"/>
              <a:gd name="connsiteY21" fmla="*/ 528619 h 1575910"/>
              <a:gd name="connsiteX22" fmla="*/ 1451279 w 2202284"/>
              <a:gd name="connsiteY22" fmla="*/ 559235 h 1575910"/>
              <a:gd name="connsiteX23" fmla="*/ 1401272 w 2202284"/>
              <a:gd name="connsiteY23" fmla="*/ 518414 h 1575910"/>
              <a:gd name="connsiteX24" fmla="*/ 1212971 w 2202284"/>
              <a:gd name="connsiteY24" fmla="*/ 346199 h 1575910"/>
              <a:gd name="connsiteX25" fmla="*/ 1268106 w 2202284"/>
              <a:gd name="connsiteY25" fmla="*/ 379170 h 1575910"/>
              <a:gd name="connsiteX26" fmla="*/ 1247591 w 2202284"/>
              <a:gd name="connsiteY26" fmla="*/ 410920 h 1575910"/>
              <a:gd name="connsiteX27" fmla="*/ 1192455 w 2202284"/>
              <a:gd name="connsiteY27" fmla="*/ 377949 h 1575910"/>
              <a:gd name="connsiteX28" fmla="*/ 990304 w 2202284"/>
              <a:gd name="connsiteY28" fmla="*/ 225304 h 1575910"/>
              <a:gd name="connsiteX29" fmla="*/ 1048319 w 2202284"/>
              <a:gd name="connsiteY29" fmla="*/ 251900 h 1575910"/>
              <a:gd name="connsiteX30" fmla="*/ 1030662 w 2202284"/>
              <a:gd name="connsiteY30" fmla="*/ 284540 h 1575910"/>
              <a:gd name="connsiteX31" fmla="*/ 972647 w 2202284"/>
              <a:gd name="connsiteY31" fmla="*/ 257945 h 1575910"/>
              <a:gd name="connsiteX32" fmla="*/ 753958 w 2202284"/>
              <a:gd name="connsiteY32" fmla="*/ 126391 h 1575910"/>
              <a:gd name="connsiteX33" fmla="*/ 812077 w 2202284"/>
              <a:gd name="connsiteY33" fmla="*/ 149540 h 1575910"/>
              <a:gd name="connsiteX34" fmla="*/ 799969 w 2202284"/>
              <a:gd name="connsiteY34" fmla="*/ 185550 h 1575910"/>
              <a:gd name="connsiteX35" fmla="*/ 741849 w 2202284"/>
              <a:gd name="connsiteY35" fmla="*/ 163687 h 1575910"/>
              <a:gd name="connsiteX36" fmla="*/ 507581 w 2202284"/>
              <a:gd name="connsiteY36" fmla="*/ 54952 h 1575910"/>
              <a:gd name="connsiteX37" fmla="*/ 570247 w 2202284"/>
              <a:gd name="connsiteY37" fmla="*/ 70288 h 1575910"/>
              <a:gd name="connsiteX38" fmla="*/ 560220 w 2202284"/>
              <a:gd name="connsiteY38" fmla="*/ 108626 h 1575910"/>
              <a:gd name="connsiteX39" fmla="*/ 500061 w 2202284"/>
              <a:gd name="connsiteY39" fmla="*/ 93291 h 1575910"/>
              <a:gd name="connsiteX40" fmla="*/ 251109 w 2202284"/>
              <a:gd name="connsiteY40" fmla="*/ 16487 h 1575910"/>
              <a:gd name="connsiteX41" fmla="*/ 317446 w 2202284"/>
              <a:gd name="connsiteY41" fmla="*/ 24296 h 1575910"/>
              <a:gd name="connsiteX42" fmla="*/ 311067 w 2202284"/>
              <a:gd name="connsiteY42" fmla="*/ 64641 h 1575910"/>
              <a:gd name="connsiteX43" fmla="*/ 247282 w 2202284"/>
              <a:gd name="connsiteY43" fmla="*/ 56832 h 1575910"/>
              <a:gd name="connsiteX44" fmla="*/ 0 w 2202284"/>
              <a:gd name="connsiteY44" fmla="*/ 0 h 1575910"/>
              <a:gd name="connsiteX45" fmla="*/ 64674 w 2202284"/>
              <a:gd name="connsiteY45" fmla="*/ 1202 h 1575910"/>
              <a:gd name="connsiteX46" fmla="*/ 63406 w 2202284"/>
              <a:gd name="connsiteY46" fmla="*/ 37266 h 1575910"/>
              <a:gd name="connsiteX47" fmla="*/ 0 w 2202284"/>
              <a:gd name="connsiteY47" fmla="*/ 37266 h 157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202284" h="1575910">
                <a:moveTo>
                  <a:pt x="2179135" y="1505682"/>
                </a:moveTo>
                <a:cubicBezTo>
                  <a:pt x="2188137" y="1523845"/>
                  <a:pt x="2195854" y="1544429"/>
                  <a:pt x="2202284" y="1563802"/>
                </a:cubicBezTo>
                <a:lnTo>
                  <a:pt x="2164988" y="1575910"/>
                </a:lnTo>
                <a:cubicBezTo>
                  <a:pt x="2158558" y="1556537"/>
                  <a:pt x="2150842" y="1537164"/>
                  <a:pt x="2143125" y="1519001"/>
                </a:cubicBezTo>
                <a:close/>
                <a:moveTo>
                  <a:pt x="2079123" y="1269391"/>
                </a:moveTo>
                <a:cubicBezTo>
                  <a:pt x="2089467" y="1288624"/>
                  <a:pt x="2099810" y="1307858"/>
                  <a:pt x="2108861" y="1327091"/>
                </a:cubicBezTo>
                <a:lnTo>
                  <a:pt x="2072658" y="1345042"/>
                </a:lnTo>
                <a:cubicBezTo>
                  <a:pt x="2063607" y="1325809"/>
                  <a:pt x="2054556" y="1305293"/>
                  <a:pt x="2044212" y="1286060"/>
                </a:cubicBezTo>
                <a:close/>
                <a:moveTo>
                  <a:pt x="1942856" y="1049583"/>
                </a:moveTo>
                <a:cubicBezTo>
                  <a:pt x="1955067" y="1067534"/>
                  <a:pt x="1966058" y="1086768"/>
                  <a:pt x="1977048" y="1106001"/>
                </a:cubicBezTo>
                <a:lnTo>
                  <a:pt x="1945298" y="1125234"/>
                </a:lnTo>
                <a:cubicBezTo>
                  <a:pt x="1934308" y="1107283"/>
                  <a:pt x="1923318" y="1089332"/>
                  <a:pt x="1912327" y="1071381"/>
                </a:cubicBezTo>
                <a:close/>
                <a:moveTo>
                  <a:pt x="1792782" y="846259"/>
                </a:moveTo>
                <a:cubicBezTo>
                  <a:pt x="1806568" y="862000"/>
                  <a:pt x="1820354" y="877741"/>
                  <a:pt x="1834141" y="893482"/>
                </a:cubicBezTo>
                <a:lnTo>
                  <a:pt x="1804061" y="916487"/>
                </a:lnTo>
                <a:cubicBezTo>
                  <a:pt x="1790275" y="900747"/>
                  <a:pt x="1777742" y="885006"/>
                  <a:pt x="1763955" y="869265"/>
                </a:cubicBezTo>
                <a:close/>
                <a:moveTo>
                  <a:pt x="1619033" y="653929"/>
                </a:moveTo>
                <a:cubicBezTo>
                  <a:pt x="1633562" y="668459"/>
                  <a:pt x="1648091" y="682988"/>
                  <a:pt x="1663831" y="697517"/>
                </a:cubicBezTo>
                <a:lnTo>
                  <a:pt x="1637194" y="724154"/>
                </a:lnTo>
                <a:cubicBezTo>
                  <a:pt x="1622665" y="708414"/>
                  <a:pt x="1608136" y="695096"/>
                  <a:pt x="1593606" y="680566"/>
                </a:cubicBezTo>
                <a:close/>
                <a:moveTo>
                  <a:pt x="1424352" y="489074"/>
                </a:moveTo>
                <a:cubicBezTo>
                  <a:pt x="1442303" y="501831"/>
                  <a:pt x="1458972" y="515863"/>
                  <a:pt x="1476923" y="528619"/>
                </a:cubicBezTo>
                <a:lnTo>
                  <a:pt x="1451279" y="559235"/>
                </a:lnTo>
                <a:cubicBezTo>
                  <a:pt x="1435892" y="545203"/>
                  <a:pt x="1417941" y="532446"/>
                  <a:pt x="1401272" y="518414"/>
                </a:cubicBezTo>
                <a:close/>
                <a:moveTo>
                  <a:pt x="1212971" y="346199"/>
                </a:moveTo>
                <a:cubicBezTo>
                  <a:pt x="1232204" y="355968"/>
                  <a:pt x="1250155" y="368180"/>
                  <a:pt x="1268106" y="379170"/>
                </a:cubicBezTo>
                <a:lnTo>
                  <a:pt x="1247591" y="410920"/>
                </a:lnTo>
                <a:cubicBezTo>
                  <a:pt x="1229640" y="399930"/>
                  <a:pt x="1211688" y="388939"/>
                  <a:pt x="1192455" y="377949"/>
                </a:cubicBezTo>
                <a:close/>
                <a:moveTo>
                  <a:pt x="990304" y="225304"/>
                </a:moveTo>
                <a:cubicBezTo>
                  <a:pt x="1009222" y="233767"/>
                  <a:pt x="1029401" y="242229"/>
                  <a:pt x="1048319" y="251900"/>
                </a:cubicBezTo>
                <a:lnTo>
                  <a:pt x="1030662" y="284540"/>
                </a:lnTo>
                <a:cubicBezTo>
                  <a:pt x="1011744" y="276078"/>
                  <a:pt x="992826" y="267616"/>
                  <a:pt x="972647" y="257945"/>
                </a:cubicBezTo>
                <a:close/>
                <a:moveTo>
                  <a:pt x="753958" y="126391"/>
                </a:moveTo>
                <a:cubicBezTo>
                  <a:pt x="773331" y="134108"/>
                  <a:pt x="792704" y="140538"/>
                  <a:pt x="812077" y="149540"/>
                </a:cubicBezTo>
                <a:lnTo>
                  <a:pt x="799969" y="185550"/>
                </a:lnTo>
                <a:cubicBezTo>
                  <a:pt x="780596" y="177834"/>
                  <a:pt x="761223" y="171403"/>
                  <a:pt x="741849" y="163687"/>
                </a:cubicBezTo>
                <a:close/>
                <a:moveTo>
                  <a:pt x="507581" y="54952"/>
                </a:moveTo>
                <a:cubicBezTo>
                  <a:pt x="528888" y="58786"/>
                  <a:pt x="548941" y="63898"/>
                  <a:pt x="570247" y="70288"/>
                </a:cubicBezTo>
                <a:lnTo>
                  <a:pt x="560220" y="108626"/>
                </a:lnTo>
                <a:cubicBezTo>
                  <a:pt x="540167" y="102237"/>
                  <a:pt x="518861" y="97125"/>
                  <a:pt x="500061" y="93291"/>
                </a:cubicBezTo>
                <a:close/>
                <a:moveTo>
                  <a:pt x="251109" y="16487"/>
                </a:moveTo>
                <a:cubicBezTo>
                  <a:pt x="272796" y="19090"/>
                  <a:pt x="294483" y="21693"/>
                  <a:pt x="317446" y="24296"/>
                </a:cubicBezTo>
                <a:lnTo>
                  <a:pt x="311067" y="64641"/>
                </a:lnTo>
                <a:cubicBezTo>
                  <a:pt x="289380" y="62038"/>
                  <a:pt x="268969" y="59435"/>
                  <a:pt x="247282" y="56832"/>
                </a:cubicBezTo>
                <a:close/>
                <a:moveTo>
                  <a:pt x="0" y="0"/>
                </a:moveTo>
                <a:cubicBezTo>
                  <a:pt x="21558" y="0"/>
                  <a:pt x="43116" y="0"/>
                  <a:pt x="64674" y="1202"/>
                </a:cubicBezTo>
                <a:lnTo>
                  <a:pt x="63406" y="37266"/>
                </a:lnTo>
                <a:cubicBezTo>
                  <a:pt x="41848" y="37266"/>
                  <a:pt x="20290" y="37266"/>
                  <a:pt x="0" y="37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5" name="Freeform: Shape 607">
            <a:extLst>
              <a:ext uri="{FF2B5EF4-FFF2-40B4-BE49-F238E27FC236}">
                <a16:creationId xmlns:a16="http://schemas.microsoft.com/office/drawing/2014/main" id="{2A583950-B874-D540-860A-710B2AE19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828" y="3283099"/>
            <a:ext cx="1888292" cy="678799"/>
          </a:xfrm>
          <a:custGeom>
            <a:avLst/>
            <a:gdLst>
              <a:gd name="connsiteX0" fmla="*/ 2181590 w 4383905"/>
              <a:gd name="connsiteY0" fmla="*/ 1538654 h 1575917"/>
              <a:gd name="connsiteX1" fmla="*/ 2244996 w 4383905"/>
              <a:gd name="connsiteY1" fmla="*/ 1538654 h 1575917"/>
              <a:gd name="connsiteX2" fmla="*/ 2246264 w 4383905"/>
              <a:gd name="connsiteY2" fmla="*/ 1574715 h 1575917"/>
              <a:gd name="connsiteX3" fmla="*/ 2181590 w 4383905"/>
              <a:gd name="connsiteY3" fmla="*/ 1575917 h 1575917"/>
              <a:gd name="connsiteX4" fmla="*/ 1926914 w 4383905"/>
              <a:gd name="connsiteY4" fmla="*/ 1527663 h 1575917"/>
              <a:gd name="connsiteX5" fmla="*/ 1988060 w 4383905"/>
              <a:gd name="connsiteY5" fmla="*/ 1532548 h 1575917"/>
              <a:gd name="connsiteX6" fmla="*/ 1984463 w 4383905"/>
              <a:gd name="connsiteY6" fmla="*/ 1570404 h 1575917"/>
              <a:gd name="connsiteX7" fmla="*/ 1923317 w 4383905"/>
              <a:gd name="connsiteY7" fmla="*/ 1564298 h 1575917"/>
              <a:gd name="connsiteX8" fmla="*/ 2488822 w 4383905"/>
              <a:gd name="connsiteY8" fmla="*/ 1516673 h 1575917"/>
              <a:gd name="connsiteX9" fmla="*/ 2493618 w 4383905"/>
              <a:gd name="connsiteY9" fmla="*/ 1557018 h 1575917"/>
              <a:gd name="connsiteX10" fmla="*/ 2432472 w 4383905"/>
              <a:gd name="connsiteY10" fmla="*/ 1564827 h 1575917"/>
              <a:gd name="connsiteX11" fmla="*/ 2428875 w 4383905"/>
              <a:gd name="connsiteY11" fmla="*/ 1525783 h 1575917"/>
              <a:gd name="connsiteX12" fmla="*/ 2488822 w 4383905"/>
              <a:gd name="connsiteY12" fmla="*/ 1516673 h 1575917"/>
              <a:gd name="connsiteX13" fmla="*/ 1679312 w 4383905"/>
              <a:gd name="connsiteY13" fmla="*/ 1483702 h 1575917"/>
              <a:gd name="connsiteX14" fmla="*/ 1740722 w 4383905"/>
              <a:gd name="connsiteY14" fmla="*/ 1495764 h 1575917"/>
              <a:gd name="connsiteX15" fmla="*/ 1733202 w 4383905"/>
              <a:gd name="connsiteY15" fmla="*/ 1531951 h 1575917"/>
              <a:gd name="connsiteX16" fmla="*/ 1670539 w 4383905"/>
              <a:gd name="connsiteY16" fmla="*/ 1519889 h 1575917"/>
              <a:gd name="connsiteX17" fmla="*/ 2742005 w 4383905"/>
              <a:gd name="connsiteY17" fmla="*/ 1467214 h 1575917"/>
              <a:gd name="connsiteX18" fmla="*/ 2751858 w 4383905"/>
              <a:gd name="connsiteY18" fmla="*/ 1505553 h 1575917"/>
              <a:gd name="connsiteX19" fmla="*/ 2689044 w 4383905"/>
              <a:gd name="connsiteY19" fmla="*/ 1520888 h 1575917"/>
              <a:gd name="connsiteX20" fmla="*/ 2681654 w 4383905"/>
              <a:gd name="connsiteY20" fmla="*/ 1482549 h 1575917"/>
              <a:gd name="connsiteX21" fmla="*/ 2742005 w 4383905"/>
              <a:gd name="connsiteY21" fmla="*/ 1467214 h 1575917"/>
              <a:gd name="connsiteX22" fmla="*/ 1436572 w 4383905"/>
              <a:gd name="connsiteY22" fmla="*/ 1417759 h 1575917"/>
              <a:gd name="connsiteX23" fmla="*/ 1493481 w 4383905"/>
              <a:gd name="connsiteY23" fmla="*/ 1436076 h 1575917"/>
              <a:gd name="connsiteX24" fmla="*/ 1482584 w 4383905"/>
              <a:gd name="connsiteY24" fmla="*/ 1471490 h 1575917"/>
              <a:gd name="connsiteX25" fmla="*/ 1423253 w 4383905"/>
              <a:gd name="connsiteY25" fmla="*/ 1451951 h 1575917"/>
              <a:gd name="connsiteX26" fmla="*/ 2980350 w 4383905"/>
              <a:gd name="connsiteY26" fmla="*/ 1395779 h 1575917"/>
              <a:gd name="connsiteX27" fmla="*/ 2993668 w 4383905"/>
              <a:gd name="connsiteY27" fmla="*/ 1433075 h 1575917"/>
              <a:gd name="connsiteX28" fmla="*/ 2935551 w 4383905"/>
              <a:gd name="connsiteY28" fmla="*/ 1454938 h 1575917"/>
              <a:gd name="connsiteX29" fmla="*/ 2923443 w 4383905"/>
              <a:gd name="connsiteY29" fmla="*/ 1417642 h 1575917"/>
              <a:gd name="connsiteX30" fmla="*/ 2980350 w 4383905"/>
              <a:gd name="connsiteY30" fmla="*/ 1395779 h 1575917"/>
              <a:gd name="connsiteX31" fmla="*/ 1203631 w 4383905"/>
              <a:gd name="connsiteY31" fmla="*/ 1324339 h 1575917"/>
              <a:gd name="connsiteX32" fmla="*/ 1262613 w 4383905"/>
              <a:gd name="connsiteY32" fmla="*/ 1348519 h 1575917"/>
              <a:gd name="connsiteX33" fmla="*/ 1247226 w 4383905"/>
              <a:gd name="connsiteY33" fmla="*/ 1383579 h 1575917"/>
              <a:gd name="connsiteX34" fmla="*/ 1186962 w 4383905"/>
              <a:gd name="connsiteY34" fmla="*/ 1356981 h 1575917"/>
              <a:gd name="connsiteX35" fmla="*/ 3211941 w 4383905"/>
              <a:gd name="connsiteY35" fmla="*/ 1296865 h 1575917"/>
              <a:gd name="connsiteX36" fmla="*/ 3229892 w 4383905"/>
              <a:gd name="connsiteY36" fmla="*/ 1328296 h 1575917"/>
              <a:gd name="connsiteX37" fmla="*/ 3170910 w 4383905"/>
              <a:gd name="connsiteY37" fmla="*/ 1356101 h 1575917"/>
              <a:gd name="connsiteX38" fmla="*/ 3154241 w 4383905"/>
              <a:gd name="connsiteY38" fmla="*/ 1323461 h 1575917"/>
              <a:gd name="connsiteX39" fmla="*/ 3211941 w 4383905"/>
              <a:gd name="connsiteY39" fmla="*/ 1296865 h 1575917"/>
              <a:gd name="connsiteX40" fmla="*/ 982172 w 4383905"/>
              <a:gd name="connsiteY40" fmla="*/ 1203445 h 1575917"/>
              <a:gd name="connsiteX41" fmla="*/ 1037308 w 4383905"/>
              <a:gd name="connsiteY41" fmla="*/ 1234550 h 1575917"/>
              <a:gd name="connsiteX42" fmla="*/ 1018075 w 4383905"/>
              <a:gd name="connsiteY42" fmla="*/ 1268143 h 1575917"/>
              <a:gd name="connsiteX43" fmla="*/ 961657 w 4383905"/>
              <a:gd name="connsiteY43" fmla="*/ 1235794 h 1575917"/>
              <a:gd name="connsiteX44" fmla="*/ 3428279 w 4383905"/>
              <a:gd name="connsiteY44" fmla="*/ 1170474 h 1575917"/>
              <a:gd name="connsiteX45" fmla="*/ 3449720 w 4383905"/>
              <a:gd name="connsiteY45" fmla="*/ 1201003 h 1575917"/>
              <a:gd name="connsiteX46" fmla="*/ 3394227 w 4383905"/>
              <a:gd name="connsiteY46" fmla="*/ 1235195 h 1575917"/>
              <a:gd name="connsiteX47" fmla="*/ 3374048 w 4383905"/>
              <a:gd name="connsiteY47" fmla="*/ 1203445 h 1575917"/>
              <a:gd name="connsiteX48" fmla="*/ 3428279 w 4383905"/>
              <a:gd name="connsiteY48" fmla="*/ 1170474 h 1575917"/>
              <a:gd name="connsiteX49" fmla="*/ 775920 w 4383905"/>
              <a:gd name="connsiteY49" fmla="*/ 1060570 h 1575917"/>
              <a:gd name="connsiteX50" fmla="*/ 828491 w 4383905"/>
              <a:gd name="connsiteY50" fmla="*/ 1098841 h 1575917"/>
              <a:gd name="connsiteX51" fmla="*/ 805411 w 4383905"/>
              <a:gd name="connsiteY51" fmla="*/ 1130733 h 1575917"/>
              <a:gd name="connsiteX52" fmla="*/ 752840 w 4383905"/>
              <a:gd name="connsiteY52" fmla="*/ 1091187 h 1575917"/>
              <a:gd name="connsiteX53" fmla="*/ 3630086 w 4383905"/>
              <a:gd name="connsiteY53" fmla="*/ 1016609 h 1575917"/>
              <a:gd name="connsiteX54" fmla="*/ 3653091 w 4383905"/>
              <a:gd name="connsiteY54" fmla="*/ 1046689 h 1575917"/>
              <a:gd name="connsiteX55" fmla="*/ 3605871 w 4383905"/>
              <a:gd name="connsiteY55" fmla="*/ 1086795 h 1575917"/>
              <a:gd name="connsiteX56" fmla="*/ 3582866 w 4383905"/>
              <a:gd name="connsiteY56" fmla="*/ 1056715 h 1575917"/>
              <a:gd name="connsiteX57" fmla="*/ 3630086 w 4383905"/>
              <a:gd name="connsiteY57" fmla="*/ 1016609 h 1575917"/>
              <a:gd name="connsiteX58" fmla="*/ 580440 w 4383905"/>
              <a:gd name="connsiteY58" fmla="*/ 895714 h 1575917"/>
              <a:gd name="connsiteX59" fmla="*/ 625241 w 4383905"/>
              <a:gd name="connsiteY59" fmla="*/ 938824 h 1575917"/>
              <a:gd name="connsiteX60" fmla="*/ 601024 w 4383905"/>
              <a:gd name="connsiteY60" fmla="*/ 965922 h 1575917"/>
              <a:gd name="connsiteX61" fmla="*/ 555013 w 4383905"/>
              <a:gd name="connsiteY61" fmla="*/ 922812 h 1575917"/>
              <a:gd name="connsiteX62" fmla="*/ 3819997 w 4383905"/>
              <a:gd name="connsiteY62" fmla="*/ 851753 h 1575917"/>
              <a:gd name="connsiteX63" fmla="*/ 3845424 w 4383905"/>
              <a:gd name="connsiteY63" fmla="*/ 877181 h 1575917"/>
              <a:gd name="connsiteX64" fmla="*/ 3801834 w 4383905"/>
              <a:gd name="connsiteY64" fmla="*/ 921981 h 1575917"/>
              <a:gd name="connsiteX65" fmla="*/ 3775196 w 4383905"/>
              <a:gd name="connsiteY65" fmla="*/ 895343 h 1575917"/>
              <a:gd name="connsiteX66" fmla="*/ 3819997 w 4383905"/>
              <a:gd name="connsiteY66" fmla="*/ 851753 h 1575917"/>
              <a:gd name="connsiteX67" fmla="*/ 413488 w 4383905"/>
              <a:gd name="connsiteY67" fmla="*/ 708878 h 1575917"/>
              <a:gd name="connsiteX68" fmla="*/ 454845 w 4383905"/>
              <a:gd name="connsiteY68" fmla="*/ 754890 h 1575917"/>
              <a:gd name="connsiteX69" fmla="*/ 426020 w 4383905"/>
              <a:gd name="connsiteY69" fmla="*/ 779106 h 1575917"/>
              <a:gd name="connsiteX70" fmla="*/ 384663 w 4383905"/>
              <a:gd name="connsiteY70" fmla="*/ 731884 h 1575917"/>
              <a:gd name="connsiteX71" fmla="*/ 3985652 w 4383905"/>
              <a:gd name="connsiteY71" fmla="*/ 659423 h 1575917"/>
              <a:gd name="connsiteX72" fmla="*/ 4015731 w 4383905"/>
              <a:gd name="connsiteY72" fmla="*/ 683785 h 1575917"/>
              <a:gd name="connsiteX73" fmla="*/ 3974373 w 4383905"/>
              <a:gd name="connsiteY73" fmla="*/ 735074 h 1575917"/>
              <a:gd name="connsiteX74" fmla="*/ 3945548 w 4383905"/>
              <a:gd name="connsiteY74" fmla="*/ 710712 h 1575917"/>
              <a:gd name="connsiteX75" fmla="*/ 3985652 w 4383905"/>
              <a:gd name="connsiteY75" fmla="*/ 659423 h 1575917"/>
              <a:gd name="connsiteX76" fmla="*/ 260771 w 4383905"/>
              <a:gd name="connsiteY76" fmla="*/ 511051 h 1575917"/>
              <a:gd name="connsiteX77" fmla="*/ 295541 w 4383905"/>
              <a:gd name="connsiteY77" fmla="*/ 563622 h 1575917"/>
              <a:gd name="connsiteX78" fmla="*/ 265567 w 4383905"/>
              <a:gd name="connsiteY78" fmla="*/ 586702 h 1575917"/>
              <a:gd name="connsiteX79" fmla="*/ 230798 w 4383905"/>
              <a:gd name="connsiteY79" fmla="*/ 532849 h 1575917"/>
              <a:gd name="connsiteX80" fmla="*/ 4126888 w 4383905"/>
              <a:gd name="connsiteY80" fmla="*/ 456099 h 1575917"/>
              <a:gd name="connsiteX81" fmla="*/ 4158638 w 4383905"/>
              <a:gd name="connsiteY81" fmla="*/ 476278 h 1575917"/>
              <a:gd name="connsiteX82" fmla="*/ 4124446 w 4383905"/>
              <a:gd name="connsiteY82" fmla="*/ 531771 h 1575917"/>
              <a:gd name="connsiteX83" fmla="*/ 4093917 w 4383905"/>
              <a:gd name="connsiteY83" fmla="*/ 510331 h 1575917"/>
              <a:gd name="connsiteX84" fmla="*/ 4126888 w 4383905"/>
              <a:gd name="connsiteY84" fmla="*/ 456099 h 1575917"/>
              <a:gd name="connsiteX85" fmla="*/ 133152 w 4383905"/>
              <a:gd name="connsiteY85" fmla="*/ 291243 h 1575917"/>
              <a:gd name="connsiteX86" fmla="*/ 163587 w 4383905"/>
              <a:gd name="connsiteY86" fmla="*/ 347997 h 1575917"/>
              <a:gd name="connsiteX87" fmla="*/ 129348 w 4383905"/>
              <a:gd name="connsiteY87" fmla="*/ 366915 h 1575917"/>
              <a:gd name="connsiteX88" fmla="*/ 98913 w 4383905"/>
              <a:gd name="connsiteY88" fmla="*/ 308900 h 1575917"/>
              <a:gd name="connsiteX89" fmla="*/ 4254248 w 4383905"/>
              <a:gd name="connsiteY89" fmla="*/ 236291 h 1575917"/>
              <a:gd name="connsiteX90" fmla="*/ 4290451 w 4383905"/>
              <a:gd name="connsiteY90" fmla="*/ 252960 h 1575917"/>
              <a:gd name="connsiteX91" fmla="*/ 4260712 w 4383905"/>
              <a:gd name="connsiteY91" fmla="*/ 311942 h 1575917"/>
              <a:gd name="connsiteX92" fmla="*/ 4225802 w 4383905"/>
              <a:gd name="connsiteY92" fmla="*/ 293991 h 1575917"/>
              <a:gd name="connsiteX93" fmla="*/ 4254248 w 4383905"/>
              <a:gd name="connsiteY93" fmla="*/ 236291 h 1575917"/>
              <a:gd name="connsiteX94" fmla="*/ 35259 w 4383905"/>
              <a:gd name="connsiteY94" fmla="*/ 60445 h 1575917"/>
              <a:gd name="connsiteX95" fmla="*/ 59185 w 4383905"/>
              <a:gd name="connsiteY95" fmla="*/ 120709 h 1575917"/>
              <a:gd name="connsiteX96" fmla="*/ 23926 w 4383905"/>
              <a:gd name="connsiteY96" fmla="*/ 136096 h 1575917"/>
              <a:gd name="connsiteX97" fmla="*/ 0 w 4383905"/>
              <a:gd name="connsiteY97" fmla="*/ 74550 h 1575917"/>
              <a:gd name="connsiteX98" fmla="*/ 4346124 w 4383905"/>
              <a:gd name="connsiteY98" fmla="*/ 0 h 1575917"/>
              <a:gd name="connsiteX99" fmla="*/ 4383905 w 4383905"/>
              <a:gd name="connsiteY99" fmla="*/ 12108 h 1575917"/>
              <a:gd name="connsiteX100" fmla="*/ 4361236 w 4383905"/>
              <a:gd name="connsiteY100" fmla="*/ 70225 h 1575917"/>
              <a:gd name="connsiteX101" fmla="*/ 4324715 w 4383905"/>
              <a:gd name="connsiteY101" fmla="*/ 56907 h 1575917"/>
              <a:gd name="connsiteX102" fmla="*/ 4346124 w 4383905"/>
              <a:gd name="connsiteY102" fmla="*/ 0 h 157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383905" h="1575917">
                <a:moveTo>
                  <a:pt x="2181590" y="1538654"/>
                </a:moveTo>
                <a:cubicBezTo>
                  <a:pt x="2203148" y="1538654"/>
                  <a:pt x="2224706" y="1538654"/>
                  <a:pt x="2244996" y="1538654"/>
                </a:cubicBezTo>
                <a:lnTo>
                  <a:pt x="2246264" y="1574715"/>
                </a:lnTo>
                <a:cubicBezTo>
                  <a:pt x="2224706" y="1575917"/>
                  <a:pt x="2203148" y="1575917"/>
                  <a:pt x="2181590" y="1575917"/>
                </a:cubicBezTo>
                <a:close/>
                <a:moveTo>
                  <a:pt x="1926914" y="1527663"/>
                </a:moveTo>
                <a:cubicBezTo>
                  <a:pt x="1947296" y="1530105"/>
                  <a:pt x="1966479" y="1531327"/>
                  <a:pt x="1988060" y="1532548"/>
                </a:cubicBezTo>
                <a:lnTo>
                  <a:pt x="1984463" y="1570404"/>
                </a:lnTo>
                <a:cubicBezTo>
                  <a:pt x="1964081" y="1569183"/>
                  <a:pt x="1943699" y="1566740"/>
                  <a:pt x="1923317" y="1564298"/>
                </a:cubicBezTo>
                <a:close/>
                <a:moveTo>
                  <a:pt x="2488822" y="1516673"/>
                </a:moveTo>
                <a:lnTo>
                  <a:pt x="2493618" y="1557018"/>
                </a:lnTo>
                <a:cubicBezTo>
                  <a:pt x="2473236" y="1559621"/>
                  <a:pt x="2452854" y="1562224"/>
                  <a:pt x="2432472" y="1564827"/>
                </a:cubicBezTo>
                <a:lnTo>
                  <a:pt x="2428875" y="1525783"/>
                </a:lnTo>
                <a:cubicBezTo>
                  <a:pt x="2448058" y="1523180"/>
                  <a:pt x="2468440" y="1520577"/>
                  <a:pt x="2488822" y="1516673"/>
                </a:cubicBezTo>
                <a:close/>
                <a:moveTo>
                  <a:pt x="1679312" y="1483702"/>
                </a:moveTo>
                <a:cubicBezTo>
                  <a:pt x="1699364" y="1488527"/>
                  <a:pt x="1720670" y="1492146"/>
                  <a:pt x="1740722" y="1495764"/>
                </a:cubicBezTo>
                <a:lnTo>
                  <a:pt x="1733202" y="1531951"/>
                </a:lnTo>
                <a:cubicBezTo>
                  <a:pt x="1713150" y="1528332"/>
                  <a:pt x="1691844" y="1524713"/>
                  <a:pt x="1670539" y="1519889"/>
                </a:cubicBezTo>
                <a:close/>
                <a:moveTo>
                  <a:pt x="2742005" y="1467214"/>
                </a:moveTo>
                <a:lnTo>
                  <a:pt x="2751858" y="1505553"/>
                </a:lnTo>
                <a:cubicBezTo>
                  <a:pt x="2730920" y="1510664"/>
                  <a:pt x="2709982" y="1515776"/>
                  <a:pt x="2689044" y="1520888"/>
                </a:cubicBezTo>
                <a:lnTo>
                  <a:pt x="2681654" y="1482549"/>
                </a:lnTo>
                <a:cubicBezTo>
                  <a:pt x="2701360" y="1477438"/>
                  <a:pt x="2722299" y="1472326"/>
                  <a:pt x="2742005" y="1467214"/>
                </a:cubicBezTo>
                <a:close/>
                <a:moveTo>
                  <a:pt x="1436572" y="1417759"/>
                </a:moveTo>
                <a:cubicBezTo>
                  <a:pt x="1454735" y="1423865"/>
                  <a:pt x="1474108" y="1429971"/>
                  <a:pt x="1493481" y="1436076"/>
                </a:cubicBezTo>
                <a:lnTo>
                  <a:pt x="1482584" y="1471490"/>
                </a:lnTo>
                <a:cubicBezTo>
                  <a:pt x="1463210" y="1465384"/>
                  <a:pt x="1443837" y="1459278"/>
                  <a:pt x="1423253" y="1451951"/>
                </a:cubicBezTo>
                <a:close/>
                <a:moveTo>
                  <a:pt x="2980350" y="1395779"/>
                </a:moveTo>
                <a:lnTo>
                  <a:pt x="2993668" y="1433075"/>
                </a:lnTo>
                <a:cubicBezTo>
                  <a:pt x="2974296" y="1440791"/>
                  <a:pt x="2954923" y="1448508"/>
                  <a:pt x="2935551" y="1454938"/>
                </a:cubicBezTo>
                <a:lnTo>
                  <a:pt x="2923443" y="1417642"/>
                </a:lnTo>
                <a:cubicBezTo>
                  <a:pt x="2942815" y="1411212"/>
                  <a:pt x="2962188" y="1403495"/>
                  <a:pt x="2980350" y="1395779"/>
                </a:cubicBezTo>
                <a:close/>
                <a:moveTo>
                  <a:pt x="1203631" y="1324339"/>
                </a:moveTo>
                <a:cubicBezTo>
                  <a:pt x="1222864" y="1332802"/>
                  <a:pt x="1242097" y="1341265"/>
                  <a:pt x="1262613" y="1348519"/>
                </a:cubicBezTo>
                <a:lnTo>
                  <a:pt x="1247226" y="1383579"/>
                </a:lnTo>
                <a:cubicBezTo>
                  <a:pt x="1226711" y="1375116"/>
                  <a:pt x="1206195" y="1365444"/>
                  <a:pt x="1186962" y="1356981"/>
                </a:cubicBezTo>
                <a:close/>
                <a:moveTo>
                  <a:pt x="3211941" y="1296865"/>
                </a:moveTo>
                <a:lnTo>
                  <a:pt x="3229892" y="1328296"/>
                </a:lnTo>
                <a:cubicBezTo>
                  <a:pt x="3209376" y="1339177"/>
                  <a:pt x="3190143" y="1347639"/>
                  <a:pt x="3170910" y="1356101"/>
                </a:cubicBezTo>
                <a:lnTo>
                  <a:pt x="3154241" y="1323461"/>
                </a:lnTo>
                <a:cubicBezTo>
                  <a:pt x="3173474" y="1313790"/>
                  <a:pt x="3192708" y="1305327"/>
                  <a:pt x="3211941" y="1296865"/>
                </a:cubicBezTo>
                <a:close/>
                <a:moveTo>
                  <a:pt x="982172" y="1203445"/>
                </a:moveTo>
                <a:cubicBezTo>
                  <a:pt x="1000124" y="1213399"/>
                  <a:pt x="1019357" y="1224596"/>
                  <a:pt x="1037308" y="1234550"/>
                </a:cubicBezTo>
                <a:lnTo>
                  <a:pt x="1018075" y="1268143"/>
                </a:lnTo>
                <a:cubicBezTo>
                  <a:pt x="998841" y="1258189"/>
                  <a:pt x="980890" y="1246992"/>
                  <a:pt x="961657" y="1235794"/>
                </a:cubicBezTo>
                <a:close/>
                <a:moveTo>
                  <a:pt x="3428279" y="1170474"/>
                </a:moveTo>
                <a:lnTo>
                  <a:pt x="3449720" y="1201003"/>
                </a:lnTo>
                <a:cubicBezTo>
                  <a:pt x="3432063" y="1213214"/>
                  <a:pt x="3413145" y="1224205"/>
                  <a:pt x="3394227" y="1235195"/>
                </a:cubicBezTo>
                <a:lnTo>
                  <a:pt x="3374048" y="1203445"/>
                </a:lnTo>
                <a:cubicBezTo>
                  <a:pt x="3391705" y="1192455"/>
                  <a:pt x="3410623" y="1181464"/>
                  <a:pt x="3428279" y="1170474"/>
                </a:cubicBezTo>
                <a:close/>
                <a:moveTo>
                  <a:pt x="775920" y="1060570"/>
                </a:moveTo>
                <a:cubicBezTo>
                  <a:pt x="793871" y="1073327"/>
                  <a:pt x="810540" y="1086084"/>
                  <a:pt x="828491" y="1098841"/>
                </a:cubicBezTo>
                <a:lnTo>
                  <a:pt x="805411" y="1130733"/>
                </a:lnTo>
                <a:cubicBezTo>
                  <a:pt x="787460" y="1117977"/>
                  <a:pt x="770791" y="1105220"/>
                  <a:pt x="752840" y="1091187"/>
                </a:cubicBezTo>
                <a:close/>
                <a:moveTo>
                  <a:pt x="3630086" y="1016609"/>
                </a:moveTo>
                <a:lnTo>
                  <a:pt x="3653091" y="1046689"/>
                </a:lnTo>
                <a:cubicBezTo>
                  <a:pt x="3638562" y="1060475"/>
                  <a:pt x="3621611" y="1074262"/>
                  <a:pt x="3605871" y="1086795"/>
                </a:cubicBezTo>
                <a:lnTo>
                  <a:pt x="3582866" y="1056715"/>
                </a:lnTo>
                <a:cubicBezTo>
                  <a:pt x="3598606" y="1044182"/>
                  <a:pt x="3614346" y="1030396"/>
                  <a:pt x="3630086" y="1016609"/>
                </a:cubicBezTo>
                <a:close/>
                <a:moveTo>
                  <a:pt x="580440" y="895714"/>
                </a:moveTo>
                <a:cubicBezTo>
                  <a:pt x="596181" y="909263"/>
                  <a:pt x="610711" y="924044"/>
                  <a:pt x="625241" y="938824"/>
                </a:cubicBezTo>
                <a:lnTo>
                  <a:pt x="601024" y="965922"/>
                </a:lnTo>
                <a:cubicBezTo>
                  <a:pt x="585284" y="952373"/>
                  <a:pt x="569543" y="936361"/>
                  <a:pt x="555013" y="922812"/>
                </a:cubicBezTo>
                <a:close/>
                <a:moveTo>
                  <a:pt x="3819997" y="851753"/>
                </a:moveTo>
                <a:lnTo>
                  <a:pt x="3845424" y="877181"/>
                </a:lnTo>
                <a:cubicBezTo>
                  <a:pt x="3830894" y="892921"/>
                  <a:pt x="3816364" y="907451"/>
                  <a:pt x="3801834" y="921981"/>
                </a:cubicBezTo>
                <a:lnTo>
                  <a:pt x="3775196" y="895343"/>
                </a:lnTo>
                <a:cubicBezTo>
                  <a:pt x="3790937" y="882024"/>
                  <a:pt x="3804256" y="866283"/>
                  <a:pt x="3819997" y="851753"/>
                </a:cubicBezTo>
                <a:close/>
                <a:moveTo>
                  <a:pt x="413488" y="708878"/>
                </a:moveTo>
                <a:cubicBezTo>
                  <a:pt x="427274" y="723408"/>
                  <a:pt x="441060" y="739149"/>
                  <a:pt x="454845" y="754890"/>
                </a:cubicBezTo>
                <a:lnTo>
                  <a:pt x="426020" y="779106"/>
                </a:lnTo>
                <a:cubicBezTo>
                  <a:pt x="412235" y="763366"/>
                  <a:pt x="398449" y="747625"/>
                  <a:pt x="384663" y="731884"/>
                </a:cubicBezTo>
                <a:close/>
                <a:moveTo>
                  <a:pt x="3985652" y="659423"/>
                </a:moveTo>
                <a:lnTo>
                  <a:pt x="4015731" y="683785"/>
                </a:lnTo>
                <a:cubicBezTo>
                  <a:pt x="4001945" y="701736"/>
                  <a:pt x="3988159" y="718405"/>
                  <a:pt x="3974373" y="735074"/>
                </a:cubicBezTo>
                <a:lnTo>
                  <a:pt x="3945548" y="710712"/>
                </a:lnTo>
                <a:cubicBezTo>
                  <a:pt x="3959334" y="694043"/>
                  <a:pt x="3973120" y="677374"/>
                  <a:pt x="3985652" y="659423"/>
                </a:cubicBezTo>
                <a:close/>
                <a:moveTo>
                  <a:pt x="260771" y="511051"/>
                </a:moveTo>
                <a:cubicBezTo>
                  <a:pt x="272761" y="527720"/>
                  <a:pt x="283551" y="546953"/>
                  <a:pt x="295541" y="563622"/>
                </a:cubicBezTo>
                <a:lnTo>
                  <a:pt x="265567" y="586702"/>
                </a:lnTo>
                <a:cubicBezTo>
                  <a:pt x="253578" y="568751"/>
                  <a:pt x="242787" y="550800"/>
                  <a:pt x="230798" y="532849"/>
                </a:cubicBezTo>
                <a:close/>
                <a:moveTo>
                  <a:pt x="4126888" y="456099"/>
                </a:moveTo>
                <a:lnTo>
                  <a:pt x="4158638" y="476278"/>
                </a:lnTo>
                <a:cubicBezTo>
                  <a:pt x="4147648" y="495196"/>
                  <a:pt x="4135436" y="512853"/>
                  <a:pt x="4124446" y="531771"/>
                </a:cubicBezTo>
                <a:lnTo>
                  <a:pt x="4093917" y="510331"/>
                </a:lnTo>
                <a:cubicBezTo>
                  <a:pt x="4104907" y="491413"/>
                  <a:pt x="4115898" y="473756"/>
                  <a:pt x="4126888" y="456099"/>
                </a:cubicBezTo>
                <a:close/>
                <a:moveTo>
                  <a:pt x="133152" y="291243"/>
                </a:moveTo>
                <a:cubicBezTo>
                  <a:pt x="143297" y="310161"/>
                  <a:pt x="153442" y="329079"/>
                  <a:pt x="163587" y="347997"/>
                </a:cubicBezTo>
                <a:lnTo>
                  <a:pt x="129348" y="366915"/>
                </a:lnTo>
                <a:cubicBezTo>
                  <a:pt x="119203" y="347997"/>
                  <a:pt x="109058" y="329079"/>
                  <a:pt x="98913" y="308900"/>
                </a:cubicBezTo>
                <a:close/>
                <a:moveTo>
                  <a:pt x="4254248" y="236291"/>
                </a:moveTo>
                <a:lnTo>
                  <a:pt x="4290451" y="252960"/>
                </a:lnTo>
                <a:cubicBezTo>
                  <a:pt x="4281400" y="273476"/>
                  <a:pt x="4271056" y="292709"/>
                  <a:pt x="4260712" y="311942"/>
                </a:cubicBezTo>
                <a:lnTo>
                  <a:pt x="4225802" y="293991"/>
                </a:lnTo>
                <a:cubicBezTo>
                  <a:pt x="4236146" y="276040"/>
                  <a:pt x="4245197" y="255524"/>
                  <a:pt x="4254248" y="236291"/>
                </a:cubicBezTo>
                <a:close/>
                <a:moveTo>
                  <a:pt x="35259" y="60445"/>
                </a:moveTo>
                <a:cubicBezTo>
                  <a:pt x="42815" y="79678"/>
                  <a:pt x="51630" y="100194"/>
                  <a:pt x="59185" y="120709"/>
                </a:cubicBezTo>
                <a:lnTo>
                  <a:pt x="23926" y="136096"/>
                </a:lnTo>
                <a:cubicBezTo>
                  <a:pt x="15111" y="115581"/>
                  <a:pt x="7555" y="95065"/>
                  <a:pt x="0" y="74550"/>
                </a:cubicBezTo>
                <a:close/>
                <a:moveTo>
                  <a:pt x="4346124" y="0"/>
                </a:moveTo>
                <a:lnTo>
                  <a:pt x="4383905" y="12108"/>
                </a:lnTo>
                <a:cubicBezTo>
                  <a:pt x="4376349" y="32691"/>
                  <a:pt x="4368792" y="52064"/>
                  <a:pt x="4361236" y="70225"/>
                </a:cubicBezTo>
                <a:lnTo>
                  <a:pt x="4324715" y="56907"/>
                </a:lnTo>
                <a:cubicBezTo>
                  <a:pt x="4332271" y="38745"/>
                  <a:pt x="4339827" y="19373"/>
                  <a:pt x="43461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6" name="Freeform: Shape 609">
            <a:extLst>
              <a:ext uri="{FF2B5EF4-FFF2-40B4-BE49-F238E27FC236}">
                <a16:creationId xmlns:a16="http://schemas.microsoft.com/office/drawing/2014/main" id="{25FBCD26-83B9-0E45-B6E6-052934A50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685" y="3283099"/>
            <a:ext cx="950972" cy="678799"/>
          </a:xfrm>
          <a:custGeom>
            <a:avLst/>
            <a:gdLst>
              <a:gd name="connsiteX0" fmla="*/ 2144396 w 2207800"/>
              <a:gd name="connsiteY0" fmla="*/ 1538654 h 1575917"/>
              <a:gd name="connsiteX1" fmla="*/ 2207800 w 2207800"/>
              <a:gd name="connsiteY1" fmla="*/ 1538654 h 1575917"/>
              <a:gd name="connsiteX2" fmla="*/ 2207800 w 2207800"/>
              <a:gd name="connsiteY2" fmla="*/ 1575917 h 1575917"/>
              <a:gd name="connsiteX3" fmla="*/ 2143128 w 2207800"/>
              <a:gd name="connsiteY3" fmla="*/ 1574715 h 1575917"/>
              <a:gd name="connsiteX4" fmla="*/ 1889956 w 2207800"/>
              <a:gd name="connsiteY4" fmla="*/ 1516673 h 1575917"/>
              <a:gd name="connsiteX5" fmla="*/ 1955014 w 2207800"/>
              <a:gd name="connsiteY5" fmla="*/ 1523802 h 1575917"/>
              <a:gd name="connsiteX6" fmla="*/ 1951188 w 2207800"/>
              <a:gd name="connsiteY6" fmla="*/ 1559447 h 1575917"/>
              <a:gd name="connsiteX7" fmla="*/ 1884854 w 2207800"/>
              <a:gd name="connsiteY7" fmla="*/ 1552318 h 1575917"/>
              <a:gd name="connsiteX8" fmla="*/ 1641928 w 2207800"/>
              <a:gd name="connsiteY8" fmla="*/ 1467214 h 1575917"/>
              <a:gd name="connsiteX9" fmla="*/ 1702280 w 2207800"/>
              <a:gd name="connsiteY9" fmla="*/ 1482549 h 1575917"/>
              <a:gd name="connsiteX10" fmla="*/ 1693658 w 2207800"/>
              <a:gd name="connsiteY10" fmla="*/ 1520888 h 1575917"/>
              <a:gd name="connsiteX11" fmla="*/ 1632076 w 2207800"/>
              <a:gd name="connsiteY11" fmla="*/ 1505553 h 1575917"/>
              <a:gd name="connsiteX12" fmla="*/ 1404392 w 2207800"/>
              <a:gd name="connsiteY12" fmla="*/ 1395779 h 1575917"/>
              <a:gd name="connsiteX13" fmla="*/ 1465938 w 2207800"/>
              <a:gd name="connsiteY13" fmla="*/ 1418928 h 1575917"/>
              <a:gd name="connsiteX14" fmla="*/ 1453116 w 2207800"/>
              <a:gd name="connsiteY14" fmla="*/ 1454938 h 1575917"/>
              <a:gd name="connsiteX15" fmla="*/ 1390288 w 2207800"/>
              <a:gd name="connsiteY15" fmla="*/ 1433075 h 1575917"/>
              <a:gd name="connsiteX16" fmla="*/ 1171944 w 2207800"/>
              <a:gd name="connsiteY16" fmla="*/ 1296865 h 1575917"/>
              <a:gd name="connsiteX17" fmla="*/ 1229642 w 2207800"/>
              <a:gd name="connsiteY17" fmla="*/ 1323461 h 1575917"/>
              <a:gd name="connsiteX18" fmla="*/ 1212974 w 2207800"/>
              <a:gd name="connsiteY18" fmla="*/ 1356101 h 1575917"/>
              <a:gd name="connsiteX19" fmla="*/ 1153992 w 2207800"/>
              <a:gd name="connsiteY19" fmla="*/ 1328296 h 1575917"/>
              <a:gd name="connsiteX20" fmla="*/ 955624 w 2207800"/>
              <a:gd name="connsiteY20" fmla="*/ 1170474 h 1575917"/>
              <a:gd name="connsiteX21" fmla="*/ 1009856 w 2207800"/>
              <a:gd name="connsiteY21" fmla="*/ 1203445 h 1575917"/>
              <a:gd name="connsiteX22" fmla="*/ 988416 w 2207800"/>
              <a:gd name="connsiteY22" fmla="*/ 1235195 h 1575917"/>
              <a:gd name="connsiteX23" fmla="*/ 934184 w 2207800"/>
              <a:gd name="connsiteY23" fmla="*/ 1201003 h 1575917"/>
              <a:gd name="connsiteX24" fmla="*/ 751012 w 2207800"/>
              <a:gd name="connsiteY24" fmla="*/ 1016609 h 1575917"/>
              <a:gd name="connsiteX25" fmla="*/ 801018 w 2207800"/>
              <a:gd name="connsiteY25" fmla="*/ 1056715 h 1575917"/>
              <a:gd name="connsiteX26" fmla="*/ 776656 w 2207800"/>
              <a:gd name="connsiteY26" fmla="*/ 1086795 h 1575917"/>
              <a:gd name="connsiteX27" fmla="*/ 725368 w 2207800"/>
              <a:gd name="connsiteY27" fmla="*/ 1046689 h 1575917"/>
              <a:gd name="connsiteX28" fmla="*/ 565168 w 2207800"/>
              <a:gd name="connsiteY28" fmla="*/ 851753 h 1575917"/>
              <a:gd name="connsiteX29" fmla="*/ 608758 w 2207800"/>
              <a:gd name="connsiteY29" fmla="*/ 895343 h 1575917"/>
              <a:gd name="connsiteX30" fmla="*/ 583330 w 2207800"/>
              <a:gd name="connsiteY30" fmla="*/ 921981 h 1575917"/>
              <a:gd name="connsiteX31" fmla="*/ 538530 w 2207800"/>
              <a:gd name="connsiteY31" fmla="*/ 877181 h 1575917"/>
              <a:gd name="connsiteX32" fmla="*/ 398260 w 2207800"/>
              <a:gd name="connsiteY32" fmla="*/ 659423 h 1575917"/>
              <a:gd name="connsiteX33" fmla="*/ 438364 w 2207800"/>
              <a:gd name="connsiteY33" fmla="*/ 710712 h 1575917"/>
              <a:gd name="connsiteX34" fmla="*/ 408286 w 2207800"/>
              <a:gd name="connsiteY34" fmla="*/ 735074 h 1575917"/>
              <a:gd name="connsiteX35" fmla="*/ 368180 w 2207800"/>
              <a:gd name="connsiteY35" fmla="*/ 683785 h 1575917"/>
              <a:gd name="connsiteX36" fmla="*/ 251558 w 2207800"/>
              <a:gd name="connsiteY36" fmla="*/ 456099 h 1575917"/>
              <a:gd name="connsiteX37" fmla="*/ 284530 w 2207800"/>
              <a:gd name="connsiteY37" fmla="*/ 511235 h 1575917"/>
              <a:gd name="connsiteX38" fmla="*/ 254002 w 2207800"/>
              <a:gd name="connsiteY38" fmla="*/ 531750 h 1575917"/>
              <a:gd name="connsiteX39" fmla="*/ 219808 w 2207800"/>
              <a:gd name="connsiteY39" fmla="*/ 476615 h 1575917"/>
              <a:gd name="connsiteX40" fmla="*/ 135118 w 2207800"/>
              <a:gd name="connsiteY40" fmla="*/ 236291 h 1575917"/>
              <a:gd name="connsiteX41" fmla="*/ 163564 w 2207800"/>
              <a:gd name="connsiteY41" fmla="*/ 293991 h 1575917"/>
              <a:gd name="connsiteX42" fmla="*/ 128654 w 2207800"/>
              <a:gd name="connsiteY42" fmla="*/ 311942 h 1575917"/>
              <a:gd name="connsiteX43" fmla="*/ 98916 w 2207800"/>
              <a:gd name="connsiteY43" fmla="*/ 252960 h 1575917"/>
              <a:gd name="connsiteX44" fmla="*/ 36014 w 2207800"/>
              <a:gd name="connsiteY44" fmla="*/ 0 h 1575917"/>
              <a:gd name="connsiteX45" fmla="*/ 59164 w 2207800"/>
              <a:gd name="connsiteY45" fmla="*/ 56907 h 1575917"/>
              <a:gd name="connsiteX46" fmla="*/ 21866 w 2207800"/>
              <a:gd name="connsiteY46" fmla="*/ 70225 h 1575917"/>
              <a:gd name="connsiteX47" fmla="*/ 0 w 2207800"/>
              <a:gd name="connsiteY47" fmla="*/ 12108 h 157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207800" h="1575917">
                <a:moveTo>
                  <a:pt x="2144396" y="1538654"/>
                </a:moveTo>
                <a:cubicBezTo>
                  <a:pt x="2165954" y="1538654"/>
                  <a:pt x="2186242" y="1538654"/>
                  <a:pt x="2207800" y="1538654"/>
                </a:cubicBezTo>
                <a:lnTo>
                  <a:pt x="2207800" y="1575917"/>
                </a:lnTo>
                <a:cubicBezTo>
                  <a:pt x="2186242" y="1575917"/>
                  <a:pt x="2164684" y="1575917"/>
                  <a:pt x="2143128" y="1574715"/>
                </a:cubicBezTo>
                <a:close/>
                <a:moveTo>
                  <a:pt x="1889956" y="1516673"/>
                </a:moveTo>
                <a:cubicBezTo>
                  <a:pt x="1911642" y="1519049"/>
                  <a:pt x="1933328" y="1521426"/>
                  <a:pt x="1955014" y="1523802"/>
                </a:cubicBezTo>
                <a:lnTo>
                  <a:pt x="1951188" y="1559447"/>
                </a:lnTo>
                <a:cubicBezTo>
                  <a:pt x="1928226" y="1557071"/>
                  <a:pt x="1906540" y="1554694"/>
                  <a:pt x="1884854" y="1552318"/>
                </a:cubicBezTo>
                <a:close/>
                <a:moveTo>
                  <a:pt x="1641928" y="1467214"/>
                </a:moveTo>
                <a:cubicBezTo>
                  <a:pt x="1661634" y="1473604"/>
                  <a:pt x="1682572" y="1477438"/>
                  <a:pt x="1702280" y="1482549"/>
                </a:cubicBezTo>
                <a:lnTo>
                  <a:pt x="1693658" y="1520888"/>
                </a:lnTo>
                <a:cubicBezTo>
                  <a:pt x="1673952" y="1515776"/>
                  <a:pt x="1653014" y="1510664"/>
                  <a:pt x="1632076" y="1505553"/>
                </a:cubicBezTo>
                <a:close/>
                <a:moveTo>
                  <a:pt x="1404392" y="1395779"/>
                </a:moveTo>
                <a:cubicBezTo>
                  <a:pt x="1424906" y="1403495"/>
                  <a:pt x="1445422" y="1411212"/>
                  <a:pt x="1465938" y="1418928"/>
                </a:cubicBezTo>
                <a:lnTo>
                  <a:pt x="1453116" y="1454938"/>
                </a:lnTo>
                <a:cubicBezTo>
                  <a:pt x="1431318" y="1448508"/>
                  <a:pt x="1410802" y="1440791"/>
                  <a:pt x="1390288" y="1433075"/>
                </a:cubicBezTo>
                <a:close/>
                <a:moveTo>
                  <a:pt x="1171944" y="1296865"/>
                </a:moveTo>
                <a:cubicBezTo>
                  <a:pt x="1189894" y="1305327"/>
                  <a:pt x="1210410" y="1313790"/>
                  <a:pt x="1229642" y="1323461"/>
                </a:cubicBezTo>
                <a:lnTo>
                  <a:pt x="1212974" y="1356101"/>
                </a:lnTo>
                <a:cubicBezTo>
                  <a:pt x="1193740" y="1347639"/>
                  <a:pt x="1173226" y="1339177"/>
                  <a:pt x="1153992" y="1328296"/>
                </a:cubicBezTo>
                <a:close/>
                <a:moveTo>
                  <a:pt x="955624" y="1170474"/>
                </a:moveTo>
                <a:cubicBezTo>
                  <a:pt x="973282" y="1181464"/>
                  <a:pt x="990938" y="1192455"/>
                  <a:pt x="1009856" y="1203445"/>
                </a:cubicBezTo>
                <a:lnTo>
                  <a:pt x="988416" y="1235195"/>
                </a:lnTo>
                <a:cubicBezTo>
                  <a:pt x="970758" y="1224205"/>
                  <a:pt x="951840" y="1213214"/>
                  <a:pt x="934184" y="1201003"/>
                </a:cubicBezTo>
                <a:close/>
                <a:moveTo>
                  <a:pt x="751012" y="1016609"/>
                </a:moveTo>
                <a:cubicBezTo>
                  <a:pt x="766398" y="1030396"/>
                  <a:pt x="784348" y="1042929"/>
                  <a:pt x="801018" y="1056715"/>
                </a:cubicBezTo>
                <a:lnTo>
                  <a:pt x="776656" y="1086795"/>
                </a:lnTo>
                <a:cubicBezTo>
                  <a:pt x="759986" y="1074262"/>
                  <a:pt x="742036" y="1060475"/>
                  <a:pt x="725368" y="1046689"/>
                </a:cubicBezTo>
                <a:close/>
                <a:moveTo>
                  <a:pt x="565168" y="851753"/>
                </a:moveTo>
                <a:cubicBezTo>
                  <a:pt x="579698" y="866283"/>
                  <a:pt x="594228" y="880813"/>
                  <a:pt x="608758" y="895343"/>
                </a:cubicBezTo>
                <a:lnTo>
                  <a:pt x="583330" y="921981"/>
                </a:lnTo>
                <a:cubicBezTo>
                  <a:pt x="568800" y="907451"/>
                  <a:pt x="553060" y="892921"/>
                  <a:pt x="538530" y="877181"/>
                </a:cubicBezTo>
                <a:close/>
                <a:moveTo>
                  <a:pt x="398260" y="659423"/>
                </a:moveTo>
                <a:cubicBezTo>
                  <a:pt x="410792" y="676092"/>
                  <a:pt x="424578" y="694043"/>
                  <a:pt x="438364" y="710712"/>
                </a:cubicBezTo>
                <a:lnTo>
                  <a:pt x="408286" y="735074"/>
                </a:lnTo>
                <a:cubicBezTo>
                  <a:pt x="394500" y="718405"/>
                  <a:pt x="380714" y="701736"/>
                  <a:pt x="368180" y="683785"/>
                </a:cubicBezTo>
                <a:close/>
                <a:moveTo>
                  <a:pt x="251558" y="456099"/>
                </a:moveTo>
                <a:cubicBezTo>
                  <a:pt x="262550" y="474050"/>
                  <a:pt x="273540" y="492001"/>
                  <a:pt x="284530" y="511235"/>
                </a:cubicBezTo>
                <a:lnTo>
                  <a:pt x="254002" y="531750"/>
                </a:lnTo>
                <a:cubicBezTo>
                  <a:pt x="241790" y="513799"/>
                  <a:pt x="230800" y="495848"/>
                  <a:pt x="219808" y="476615"/>
                </a:cubicBezTo>
                <a:close/>
                <a:moveTo>
                  <a:pt x="135118" y="236291"/>
                </a:moveTo>
                <a:cubicBezTo>
                  <a:pt x="144170" y="255524"/>
                  <a:pt x="153220" y="276040"/>
                  <a:pt x="163564" y="293991"/>
                </a:cubicBezTo>
                <a:lnTo>
                  <a:pt x="128654" y="311942"/>
                </a:lnTo>
                <a:cubicBezTo>
                  <a:pt x="118310" y="292709"/>
                  <a:pt x="107966" y="273476"/>
                  <a:pt x="98916" y="252960"/>
                </a:cubicBezTo>
                <a:close/>
                <a:moveTo>
                  <a:pt x="36014" y="0"/>
                </a:moveTo>
                <a:cubicBezTo>
                  <a:pt x="43730" y="19373"/>
                  <a:pt x="50160" y="38745"/>
                  <a:pt x="59164" y="56907"/>
                </a:cubicBezTo>
                <a:lnTo>
                  <a:pt x="21866" y="70225"/>
                </a:lnTo>
                <a:cubicBezTo>
                  <a:pt x="14148" y="52064"/>
                  <a:pt x="6432" y="32691"/>
                  <a:pt x="0" y="121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Freeform 123">
            <a:extLst>
              <a:ext uri="{FF2B5EF4-FFF2-40B4-BE49-F238E27FC236}">
                <a16:creationId xmlns:a16="http://schemas.microsoft.com/office/drawing/2014/main" id="{A967C3A0-F00F-3949-8709-B9619765E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05" y="1945766"/>
            <a:ext cx="2023749" cy="2021383"/>
          </a:xfrm>
          <a:custGeom>
            <a:avLst/>
            <a:gdLst>
              <a:gd name="T0" fmla="*/ 1885 w 3770"/>
              <a:gd name="T1" fmla="*/ 3767 h 3768"/>
              <a:gd name="T2" fmla="*/ 1885 w 3770"/>
              <a:gd name="T3" fmla="*/ 3767 h 3768"/>
              <a:gd name="T4" fmla="*/ 0 w 3770"/>
              <a:gd name="T5" fmla="*/ 1884 h 3768"/>
              <a:gd name="T6" fmla="*/ 0 w 3770"/>
              <a:gd name="T7" fmla="*/ 1884 h 3768"/>
              <a:gd name="T8" fmla="*/ 1885 w 3770"/>
              <a:gd name="T9" fmla="*/ 0 h 3768"/>
              <a:gd name="T10" fmla="*/ 1885 w 3770"/>
              <a:gd name="T11" fmla="*/ 51 h 3768"/>
              <a:gd name="T12" fmla="*/ 1885 w 3770"/>
              <a:gd name="T13" fmla="*/ 51 h 3768"/>
              <a:gd name="T14" fmla="*/ 51 w 3770"/>
              <a:gd name="T15" fmla="*/ 1884 h 3768"/>
              <a:gd name="T16" fmla="*/ 51 w 3770"/>
              <a:gd name="T17" fmla="*/ 1884 h 3768"/>
              <a:gd name="T18" fmla="*/ 1885 w 3770"/>
              <a:gd name="T19" fmla="*/ 3717 h 3768"/>
              <a:gd name="T20" fmla="*/ 1885 w 3770"/>
              <a:gd name="T21" fmla="*/ 3717 h 3768"/>
              <a:gd name="T22" fmla="*/ 3717 w 3770"/>
              <a:gd name="T23" fmla="*/ 1884 h 3768"/>
              <a:gd name="T24" fmla="*/ 3769 w 3770"/>
              <a:gd name="T25" fmla="*/ 1884 h 3768"/>
              <a:gd name="T26" fmla="*/ 3769 w 3770"/>
              <a:gd name="T27" fmla="*/ 1884 h 3768"/>
              <a:gd name="T28" fmla="*/ 1885 w 3770"/>
              <a:gd name="T29" fmla="*/ 3767 h 3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770" h="3768">
                <a:moveTo>
                  <a:pt x="1885" y="3767"/>
                </a:moveTo>
                <a:lnTo>
                  <a:pt x="1885" y="3767"/>
                </a:lnTo>
                <a:cubicBezTo>
                  <a:pt x="846" y="3767"/>
                  <a:pt x="0" y="2922"/>
                  <a:pt x="0" y="1884"/>
                </a:cubicBezTo>
                <a:lnTo>
                  <a:pt x="0" y="1884"/>
                </a:lnTo>
                <a:cubicBezTo>
                  <a:pt x="0" y="845"/>
                  <a:pt x="846" y="0"/>
                  <a:pt x="1885" y="0"/>
                </a:cubicBezTo>
                <a:lnTo>
                  <a:pt x="1885" y="51"/>
                </a:lnTo>
                <a:lnTo>
                  <a:pt x="1885" y="51"/>
                </a:lnTo>
                <a:cubicBezTo>
                  <a:pt x="874" y="51"/>
                  <a:pt x="51" y="873"/>
                  <a:pt x="51" y="1884"/>
                </a:cubicBezTo>
                <a:lnTo>
                  <a:pt x="51" y="1884"/>
                </a:lnTo>
                <a:cubicBezTo>
                  <a:pt x="51" y="2894"/>
                  <a:pt x="874" y="3717"/>
                  <a:pt x="1885" y="3717"/>
                </a:cubicBezTo>
                <a:lnTo>
                  <a:pt x="1885" y="3717"/>
                </a:lnTo>
                <a:cubicBezTo>
                  <a:pt x="2895" y="3717"/>
                  <a:pt x="3717" y="2894"/>
                  <a:pt x="3717" y="1884"/>
                </a:cubicBezTo>
                <a:lnTo>
                  <a:pt x="3769" y="1884"/>
                </a:lnTo>
                <a:lnTo>
                  <a:pt x="3769" y="1884"/>
                </a:lnTo>
                <a:cubicBezTo>
                  <a:pt x="3769" y="2922"/>
                  <a:pt x="2924" y="3767"/>
                  <a:pt x="1885" y="376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Freeform 124">
            <a:extLst>
              <a:ext uri="{FF2B5EF4-FFF2-40B4-BE49-F238E27FC236}">
                <a16:creationId xmlns:a16="http://schemas.microsoft.com/office/drawing/2014/main" id="{A868A8DA-7C6B-C74B-B537-B1EFC6B15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451" y="1945766"/>
            <a:ext cx="2023751" cy="1010692"/>
          </a:xfrm>
          <a:custGeom>
            <a:avLst/>
            <a:gdLst>
              <a:gd name="T0" fmla="*/ 3768 w 3769"/>
              <a:gd name="T1" fmla="*/ 1884 h 1885"/>
              <a:gd name="T2" fmla="*/ 3718 w 3769"/>
              <a:gd name="T3" fmla="*/ 1884 h 1885"/>
              <a:gd name="T4" fmla="*/ 3718 w 3769"/>
              <a:gd name="T5" fmla="*/ 1884 h 1885"/>
              <a:gd name="T6" fmla="*/ 1884 w 3769"/>
              <a:gd name="T7" fmla="*/ 51 h 1885"/>
              <a:gd name="T8" fmla="*/ 1884 w 3769"/>
              <a:gd name="T9" fmla="*/ 51 h 1885"/>
              <a:gd name="T10" fmla="*/ 52 w 3769"/>
              <a:gd name="T11" fmla="*/ 1884 h 1885"/>
              <a:gd name="T12" fmla="*/ 0 w 3769"/>
              <a:gd name="T13" fmla="*/ 1884 h 1885"/>
              <a:gd name="T14" fmla="*/ 0 w 3769"/>
              <a:gd name="T15" fmla="*/ 1884 h 1885"/>
              <a:gd name="T16" fmla="*/ 1884 w 3769"/>
              <a:gd name="T17" fmla="*/ 0 h 1885"/>
              <a:gd name="T18" fmla="*/ 1884 w 3769"/>
              <a:gd name="T19" fmla="*/ 0 h 1885"/>
              <a:gd name="T20" fmla="*/ 3768 w 3769"/>
              <a:gd name="T21" fmla="*/ 1884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69" h="1885">
                <a:moveTo>
                  <a:pt x="3768" y="1884"/>
                </a:moveTo>
                <a:lnTo>
                  <a:pt x="3718" y="1884"/>
                </a:lnTo>
                <a:lnTo>
                  <a:pt x="3718" y="1884"/>
                </a:lnTo>
                <a:cubicBezTo>
                  <a:pt x="3718" y="873"/>
                  <a:pt x="2895" y="51"/>
                  <a:pt x="1884" y="51"/>
                </a:cubicBezTo>
                <a:lnTo>
                  <a:pt x="1884" y="51"/>
                </a:lnTo>
                <a:cubicBezTo>
                  <a:pt x="874" y="51"/>
                  <a:pt x="52" y="873"/>
                  <a:pt x="52" y="1884"/>
                </a:cubicBezTo>
                <a:lnTo>
                  <a:pt x="0" y="1884"/>
                </a:lnTo>
                <a:lnTo>
                  <a:pt x="0" y="1884"/>
                </a:lnTo>
                <a:cubicBezTo>
                  <a:pt x="0" y="845"/>
                  <a:pt x="845" y="0"/>
                  <a:pt x="1884" y="0"/>
                </a:cubicBezTo>
                <a:lnTo>
                  <a:pt x="1884" y="0"/>
                </a:lnTo>
                <a:cubicBezTo>
                  <a:pt x="2923" y="0"/>
                  <a:pt x="3768" y="845"/>
                  <a:pt x="3768" y="1884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Freeform 125">
            <a:extLst>
              <a:ext uri="{FF2B5EF4-FFF2-40B4-BE49-F238E27FC236}">
                <a16:creationId xmlns:a16="http://schemas.microsoft.com/office/drawing/2014/main" id="{A8C49070-0BC5-4B47-91E7-3CBA76AB8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99" y="2956458"/>
            <a:ext cx="2021384" cy="1010691"/>
          </a:xfrm>
          <a:custGeom>
            <a:avLst/>
            <a:gdLst>
              <a:gd name="T0" fmla="*/ 1883 w 3768"/>
              <a:gd name="T1" fmla="*/ 1883 h 1884"/>
              <a:gd name="T2" fmla="*/ 1883 w 3768"/>
              <a:gd name="T3" fmla="*/ 1883 h 1884"/>
              <a:gd name="T4" fmla="*/ 0 w 3768"/>
              <a:gd name="T5" fmla="*/ 0 h 1884"/>
              <a:gd name="T6" fmla="*/ 50 w 3768"/>
              <a:gd name="T7" fmla="*/ 0 h 1884"/>
              <a:gd name="T8" fmla="*/ 50 w 3768"/>
              <a:gd name="T9" fmla="*/ 0 h 1884"/>
              <a:gd name="T10" fmla="*/ 1883 w 3768"/>
              <a:gd name="T11" fmla="*/ 1833 h 1884"/>
              <a:gd name="T12" fmla="*/ 1883 w 3768"/>
              <a:gd name="T13" fmla="*/ 1833 h 1884"/>
              <a:gd name="T14" fmla="*/ 3716 w 3768"/>
              <a:gd name="T15" fmla="*/ 0 h 1884"/>
              <a:gd name="T16" fmla="*/ 3767 w 3768"/>
              <a:gd name="T17" fmla="*/ 0 h 1884"/>
              <a:gd name="T18" fmla="*/ 3767 w 3768"/>
              <a:gd name="T19" fmla="*/ 0 h 1884"/>
              <a:gd name="T20" fmla="*/ 1883 w 3768"/>
              <a:gd name="T21" fmla="*/ 1883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68" h="1884">
                <a:moveTo>
                  <a:pt x="1883" y="1883"/>
                </a:moveTo>
                <a:lnTo>
                  <a:pt x="1883" y="1883"/>
                </a:lnTo>
                <a:cubicBezTo>
                  <a:pt x="844" y="1883"/>
                  <a:pt x="0" y="1038"/>
                  <a:pt x="0" y="0"/>
                </a:cubicBezTo>
                <a:lnTo>
                  <a:pt x="50" y="0"/>
                </a:lnTo>
                <a:lnTo>
                  <a:pt x="50" y="0"/>
                </a:lnTo>
                <a:cubicBezTo>
                  <a:pt x="50" y="1010"/>
                  <a:pt x="872" y="1833"/>
                  <a:pt x="1883" y="1833"/>
                </a:cubicBezTo>
                <a:lnTo>
                  <a:pt x="1883" y="1833"/>
                </a:lnTo>
                <a:cubicBezTo>
                  <a:pt x="2894" y="1833"/>
                  <a:pt x="3716" y="1010"/>
                  <a:pt x="3716" y="0"/>
                </a:cubicBezTo>
                <a:lnTo>
                  <a:pt x="3767" y="0"/>
                </a:lnTo>
                <a:lnTo>
                  <a:pt x="3767" y="0"/>
                </a:lnTo>
                <a:cubicBezTo>
                  <a:pt x="3767" y="1038"/>
                  <a:pt x="2922" y="1883"/>
                  <a:pt x="1883" y="188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Freeform 126">
            <a:extLst>
              <a:ext uri="{FF2B5EF4-FFF2-40B4-BE49-F238E27FC236}">
                <a16:creationId xmlns:a16="http://schemas.microsoft.com/office/drawing/2014/main" id="{E9073916-1C49-3A4A-BBBE-0534867D9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145" y="1945766"/>
            <a:ext cx="2023751" cy="2021383"/>
          </a:xfrm>
          <a:custGeom>
            <a:avLst/>
            <a:gdLst>
              <a:gd name="T0" fmla="*/ 1884 w 3770"/>
              <a:gd name="T1" fmla="*/ 3767 h 3768"/>
              <a:gd name="T2" fmla="*/ 1884 w 3770"/>
              <a:gd name="T3" fmla="*/ 3717 h 3768"/>
              <a:gd name="T4" fmla="*/ 1884 w 3770"/>
              <a:gd name="T5" fmla="*/ 3717 h 3768"/>
              <a:gd name="T6" fmla="*/ 3717 w 3770"/>
              <a:gd name="T7" fmla="*/ 1884 h 3768"/>
              <a:gd name="T8" fmla="*/ 3717 w 3770"/>
              <a:gd name="T9" fmla="*/ 1884 h 3768"/>
              <a:gd name="T10" fmla="*/ 1884 w 3770"/>
              <a:gd name="T11" fmla="*/ 51 h 3768"/>
              <a:gd name="T12" fmla="*/ 1884 w 3770"/>
              <a:gd name="T13" fmla="*/ 51 h 3768"/>
              <a:gd name="T14" fmla="*/ 51 w 3770"/>
              <a:gd name="T15" fmla="*/ 1884 h 3768"/>
              <a:gd name="T16" fmla="*/ 0 w 3770"/>
              <a:gd name="T17" fmla="*/ 1884 h 3768"/>
              <a:gd name="T18" fmla="*/ 0 w 3770"/>
              <a:gd name="T19" fmla="*/ 1884 h 3768"/>
              <a:gd name="T20" fmla="*/ 1884 w 3770"/>
              <a:gd name="T21" fmla="*/ 0 h 3768"/>
              <a:gd name="T22" fmla="*/ 1884 w 3770"/>
              <a:gd name="T23" fmla="*/ 0 h 3768"/>
              <a:gd name="T24" fmla="*/ 3769 w 3770"/>
              <a:gd name="T25" fmla="*/ 1884 h 3768"/>
              <a:gd name="T26" fmla="*/ 3769 w 3770"/>
              <a:gd name="T27" fmla="*/ 1884 h 3768"/>
              <a:gd name="T28" fmla="*/ 1884 w 3770"/>
              <a:gd name="T29" fmla="*/ 3767 h 3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770" h="3768">
                <a:moveTo>
                  <a:pt x="1884" y="3767"/>
                </a:moveTo>
                <a:lnTo>
                  <a:pt x="1884" y="3717"/>
                </a:lnTo>
                <a:lnTo>
                  <a:pt x="1884" y="3717"/>
                </a:lnTo>
                <a:cubicBezTo>
                  <a:pt x="2895" y="3717"/>
                  <a:pt x="3717" y="2894"/>
                  <a:pt x="3717" y="1884"/>
                </a:cubicBezTo>
                <a:lnTo>
                  <a:pt x="3717" y="1884"/>
                </a:lnTo>
                <a:cubicBezTo>
                  <a:pt x="3717" y="873"/>
                  <a:pt x="2895" y="51"/>
                  <a:pt x="1884" y="51"/>
                </a:cubicBezTo>
                <a:lnTo>
                  <a:pt x="1884" y="51"/>
                </a:lnTo>
                <a:cubicBezTo>
                  <a:pt x="873" y="51"/>
                  <a:pt x="51" y="873"/>
                  <a:pt x="51" y="1884"/>
                </a:cubicBezTo>
                <a:lnTo>
                  <a:pt x="0" y="1884"/>
                </a:lnTo>
                <a:lnTo>
                  <a:pt x="0" y="1884"/>
                </a:lnTo>
                <a:cubicBezTo>
                  <a:pt x="0" y="845"/>
                  <a:pt x="845" y="0"/>
                  <a:pt x="1884" y="0"/>
                </a:cubicBezTo>
                <a:lnTo>
                  <a:pt x="1884" y="0"/>
                </a:lnTo>
                <a:cubicBezTo>
                  <a:pt x="2923" y="0"/>
                  <a:pt x="3769" y="845"/>
                  <a:pt x="3769" y="1884"/>
                </a:cubicBezTo>
                <a:lnTo>
                  <a:pt x="3769" y="1884"/>
                </a:lnTo>
                <a:cubicBezTo>
                  <a:pt x="3769" y="2922"/>
                  <a:pt x="2923" y="3767"/>
                  <a:pt x="1884" y="376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Freeform: Shape 608">
            <a:extLst>
              <a:ext uri="{FF2B5EF4-FFF2-40B4-BE49-F238E27FC236}">
                <a16:creationId xmlns:a16="http://schemas.microsoft.com/office/drawing/2014/main" id="{851B56D5-E063-0643-B154-951B34206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340" y="1950500"/>
            <a:ext cx="1890657" cy="678766"/>
          </a:xfrm>
          <a:custGeom>
            <a:avLst/>
            <a:gdLst>
              <a:gd name="connsiteX0" fmla="*/ 22667 w 4389398"/>
              <a:gd name="connsiteY0" fmla="*/ 1500189 h 1575840"/>
              <a:gd name="connsiteX1" fmla="*/ 59186 w 4389398"/>
              <a:gd name="connsiteY1" fmla="*/ 1514294 h 1575840"/>
              <a:gd name="connsiteX2" fmla="*/ 36519 w 4389398"/>
              <a:gd name="connsiteY2" fmla="*/ 1575840 h 1575840"/>
              <a:gd name="connsiteX3" fmla="*/ 0 w 4389398"/>
              <a:gd name="connsiteY3" fmla="*/ 1561736 h 1575840"/>
              <a:gd name="connsiteX4" fmla="*/ 22667 w 4389398"/>
              <a:gd name="connsiteY4" fmla="*/ 1500189 h 1575840"/>
              <a:gd name="connsiteX5" fmla="*/ 4365472 w 4389398"/>
              <a:gd name="connsiteY5" fmla="*/ 1445237 h 1575840"/>
              <a:gd name="connsiteX6" fmla="*/ 4389398 w 4389398"/>
              <a:gd name="connsiteY6" fmla="*/ 1506784 h 1575840"/>
              <a:gd name="connsiteX7" fmla="*/ 4354138 w 4389398"/>
              <a:gd name="connsiteY7" fmla="*/ 1520888 h 1575840"/>
              <a:gd name="connsiteX8" fmla="*/ 4330212 w 4389398"/>
              <a:gd name="connsiteY8" fmla="*/ 1460624 h 1575840"/>
              <a:gd name="connsiteX9" fmla="*/ 127359 w 4389398"/>
              <a:gd name="connsiteY9" fmla="*/ 1269391 h 1575840"/>
              <a:gd name="connsiteX10" fmla="*/ 163562 w 4389398"/>
              <a:gd name="connsiteY10" fmla="*/ 1287048 h 1575840"/>
              <a:gd name="connsiteX11" fmla="*/ 133823 w 4389398"/>
              <a:gd name="connsiteY11" fmla="*/ 1345063 h 1575840"/>
              <a:gd name="connsiteX12" fmla="*/ 98913 w 4389398"/>
              <a:gd name="connsiteY12" fmla="*/ 1328667 h 1575840"/>
              <a:gd name="connsiteX13" fmla="*/ 127359 w 4389398"/>
              <a:gd name="connsiteY13" fmla="*/ 1269391 h 1575840"/>
              <a:gd name="connsiteX14" fmla="*/ 4255218 w 4389398"/>
              <a:gd name="connsiteY14" fmla="*/ 1214439 h 1575840"/>
              <a:gd name="connsiteX15" fmla="*/ 4284957 w 4389398"/>
              <a:gd name="connsiteY15" fmla="*/ 1272139 h 1575840"/>
              <a:gd name="connsiteX16" fmla="*/ 4251340 w 4389398"/>
              <a:gd name="connsiteY16" fmla="*/ 1290090 h 1575840"/>
              <a:gd name="connsiteX17" fmla="*/ 4220308 w 4389398"/>
              <a:gd name="connsiteY17" fmla="*/ 1233672 h 1575840"/>
              <a:gd name="connsiteX18" fmla="*/ 258272 w 4389398"/>
              <a:gd name="connsiteY18" fmla="*/ 1049583 h 1575840"/>
              <a:gd name="connsiteX19" fmla="*/ 290022 w 4389398"/>
              <a:gd name="connsiteY19" fmla="*/ 1070099 h 1575840"/>
              <a:gd name="connsiteX20" fmla="*/ 257051 w 4389398"/>
              <a:gd name="connsiteY20" fmla="*/ 1125234 h 1575840"/>
              <a:gd name="connsiteX21" fmla="*/ 225301 w 4389398"/>
              <a:gd name="connsiteY21" fmla="*/ 1103436 h 1575840"/>
              <a:gd name="connsiteX22" fmla="*/ 258272 w 4389398"/>
              <a:gd name="connsiteY22" fmla="*/ 1049583 h 1575840"/>
              <a:gd name="connsiteX23" fmla="*/ 4118952 w 4389398"/>
              <a:gd name="connsiteY23" fmla="*/ 994631 h 1575840"/>
              <a:gd name="connsiteX24" fmla="*/ 4153144 w 4389398"/>
              <a:gd name="connsiteY24" fmla="*/ 1049767 h 1575840"/>
              <a:gd name="connsiteX25" fmla="*/ 4123836 w 4389398"/>
              <a:gd name="connsiteY25" fmla="*/ 1070282 h 1575840"/>
              <a:gd name="connsiteX26" fmla="*/ 4088423 w 4389398"/>
              <a:gd name="connsiteY26" fmla="*/ 1017711 h 1575840"/>
              <a:gd name="connsiteX27" fmla="*/ 409535 w 4389398"/>
              <a:gd name="connsiteY27" fmla="*/ 840766 h 1575840"/>
              <a:gd name="connsiteX28" fmla="*/ 438362 w 4389398"/>
              <a:gd name="connsiteY28" fmla="*/ 866411 h 1575840"/>
              <a:gd name="connsiteX29" fmla="*/ 398256 w 4389398"/>
              <a:gd name="connsiteY29" fmla="*/ 916417 h 1575840"/>
              <a:gd name="connsiteX30" fmla="*/ 368176 w 4389398"/>
              <a:gd name="connsiteY30" fmla="*/ 892055 h 1575840"/>
              <a:gd name="connsiteX31" fmla="*/ 409535 w 4389398"/>
              <a:gd name="connsiteY31" fmla="*/ 840766 h 1575840"/>
              <a:gd name="connsiteX32" fmla="*/ 3957887 w 4389398"/>
              <a:gd name="connsiteY32" fmla="*/ 796804 h 1575840"/>
              <a:gd name="connsiteX33" fmla="*/ 3999247 w 4389398"/>
              <a:gd name="connsiteY33" fmla="*/ 842814 h 1575840"/>
              <a:gd name="connsiteX34" fmla="*/ 3970420 w 4389398"/>
              <a:gd name="connsiteY34" fmla="*/ 867029 h 1575840"/>
              <a:gd name="connsiteX35" fmla="*/ 3929061 w 4389398"/>
              <a:gd name="connsiteY35" fmla="*/ 821020 h 1575840"/>
              <a:gd name="connsiteX36" fmla="*/ 582868 w 4389398"/>
              <a:gd name="connsiteY36" fmla="*/ 653929 h 1575840"/>
              <a:gd name="connsiteX37" fmla="*/ 608732 w 4389398"/>
              <a:gd name="connsiteY37" fmla="*/ 681026 h 1575840"/>
              <a:gd name="connsiteX38" fmla="*/ 564393 w 4389398"/>
              <a:gd name="connsiteY38" fmla="*/ 724134 h 1575840"/>
              <a:gd name="connsiteX39" fmla="*/ 538528 w 4389398"/>
              <a:gd name="connsiteY39" fmla="*/ 698269 h 1575840"/>
              <a:gd name="connsiteX40" fmla="*/ 582868 w 4389398"/>
              <a:gd name="connsiteY40" fmla="*/ 653929 h 1575840"/>
              <a:gd name="connsiteX41" fmla="*/ 3778642 w 4389398"/>
              <a:gd name="connsiteY41" fmla="*/ 609968 h 1575840"/>
              <a:gd name="connsiteX42" fmla="*/ 3823443 w 4389398"/>
              <a:gd name="connsiteY42" fmla="*/ 653076 h 1575840"/>
              <a:gd name="connsiteX43" fmla="*/ 3798016 w 4389398"/>
              <a:gd name="connsiteY43" fmla="*/ 680173 h 1575840"/>
              <a:gd name="connsiteX44" fmla="*/ 3753215 w 4389398"/>
              <a:gd name="connsiteY44" fmla="*/ 638296 h 1575840"/>
              <a:gd name="connsiteX45" fmla="*/ 776654 w 4389398"/>
              <a:gd name="connsiteY45" fmla="*/ 489074 h 1575840"/>
              <a:gd name="connsiteX46" fmla="*/ 801016 w 4389398"/>
              <a:gd name="connsiteY46" fmla="*/ 520406 h 1575840"/>
              <a:gd name="connsiteX47" fmla="*/ 749727 w 4389398"/>
              <a:gd name="connsiteY47" fmla="*/ 559257 h 1575840"/>
              <a:gd name="connsiteX48" fmla="*/ 725365 w 4389398"/>
              <a:gd name="connsiteY48" fmla="*/ 530432 h 1575840"/>
              <a:gd name="connsiteX49" fmla="*/ 776654 w 4389398"/>
              <a:gd name="connsiteY49" fmla="*/ 489074 h 1575840"/>
              <a:gd name="connsiteX50" fmla="*/ 3583965 w 4389398"/>
              <a:gd name="connsiteY50" fmla="*/ 450606 h 1575840"/>
              <a:gd name="connsiteX51" fmla="*/ 3636536 w 4389398"/>
              <a:gd name="connsiteY51" fmla="*/ 490153 h 1575840"/>
              <a:gd name="connsiteX52" fmla="*/ 3612174 w 4389398"/>
              <a:gd name="connsiteY52" fmla="*/ 520770 h 1575840"/>
              <a:gd name="connsiteX53" fmla="*/ 3560885 w 4389398"/>
              <a:gd name="connsiteY53" fmla="*/ 481223 h 1575840"/>
              <a:gd name="connsiteX54" fmla="*/ 989317 w 4389398"/>
              <a:gd name="connsiteY54" fmla="*/ 340702 h 1575840"/>
              <a:gd name="connsiteX55" fmla="*/ 1009833 w 4389398"/>
              <a:gd name="connsiteY55" fmla="*/ 372452 h 1575840"/>
              <a:gd name="connsiteX56" fmla="*/ 955980 w 4389398"/>
              <a:gd name="connsiteY56" fmla="*/ 405423 h 1575840"/>
              <a:gd name="connsiteX57" fmla="*/ 934182 w 4389398"/>
              <a:gd name="connsiteY57" fmla="*/ 374894 h 1575840"/>
              <a:gd name="connsiteX58" fmla="*/ 989317 w 4389398"/>
              <a:gd name="connsiteY58" fmla="*/ 340702 h 1575840"/>
              <a:gd name="connsiteX59" fmla="*/ 3365803 w 4389398"/>
              <a:gd name="connsiteY59" fmla="*/ 307731 h 1575840"/>
              <a:gd name="connsiteX60" fmla="*/ 3422221 w 4389398"/>
              <a:gd name="connsiteY60" fmla="*/ 339481 h 1575840"/>
              <a:gd name="connsiteX61" fmla="*/ 3401705 w 4389398"/>
              <a:gd name="connsiteY61" fmla="*/ 372452 h 1575840"/>
              <a:gd name="connsiteX62" fmla="*/ 3346570 w 4389398"/>
              <a:gd name="connsiteY62" fmla="*/ 339481 h 1575840"/>
              <a:gd name="connsiteX63" fmla="*/ 1212972 w 4389398"/>
              <a:gd name="connsiteY63" fmla="*/ 219807 h 1575840"/>
              <a:gd name="connsiteX64" fmla="*/ 1229641 w 4389398"/>
              <a:gd name="connsiteY64" fmla="*/ 252450 h 1575840"/>
              <a:gd name="connsiteX65" fmla="*/ 1171941 w 4389398"/>
              <a:gd name="connsiteY65" fmla="*/ 279047 h 1575840"/>
              <a:gd name="connsiteX66" fmla="*/ 1153990 w 4389398"/>
              <a:gd name="connsiteY66" fmla="*/ 246405 h 1575840"/>
              <a:gd name="connsiteX67" fmla="*/ 1212972 w 4389398"/>
              <a:gd name="connsiteY67" fmla="*/ 219807 h 1575840"/>
              <a:gd name="connsiteX68" fmla="*/ 3136656 w 4389398"/>
              <a:gd name="connsiteY68" fmla="*/ 197827 h 1575840"/>
              <a:gd name="connsiteX69" fmla="*/ 3196920 w 4389398"/>
              <a:gd name="connsiteY69" fmla="*/ 222500 h 1575840"/>
              <a:gd name="connsiteX70" fmla="*/ 3180251 w 4389398"/>
              <a:gd name="connsiteY70" fmla="*/ 257043 h 1575840"/>
              <a:gd name="connsiteX71" fmla="*/ 3121269 w 4389398"/>
              <a:gd name="connsiteY71" fmla="*/ 232370 h 1575840"/>
              <a:gd name="connsiteX72" fmla="*/ 1448402 w 4389398"/>
              <a:gd name="connsiteY72" fmla="*/ 126391 h 1575840"/>
              <a:gd name="connsiteX73" fmla="*/ 1460510 w 4389398"/>
              <a:gd name="connsiteY73" fmla="*/ 163687 h 1575840"/>
              <a:gd name="connsiteX74" fmla="*/ 1403601 w 4389398"/>
              <a:gd name="connsiteY74" fmla="*/ 185550 h 1575840"/>
              <a:gd name="connsiteX75" fmla="*/ 1390282 w 4389398"/>
              <a:gd name="connsiteY75" fmla="*/ 148254 h 1575840"/>
              <a:gd name="connsiteX76" fmla="*/ 1448402 w 4389398"/>
              <a:gd name="connsiteY76" fmla="*/ 126391 h 1575840"/>
              <a:gd name="connsiteX77" fmla="*/ 2900324 w 4389398"/>
              <a:gd name="connsiteY77" fmla="*/ 104410 h 1575840"/>
              <a:gd name="connsiteX78" fmla="*/ 2960675 w 4389398"/>
              <a:gd name="connsiteY78" fmla="*/ 123524 h 1575840"/>
              <a:gd name="connsiteX79" fmla="*/ 2948359 w 4389398"/>
              <a:gd name="connsiteY79" fmla="*/ 158168 h 1575840"/>
              <a:gd name="connsiteX80" fmla="*/ 2890471 w 4389398"/>
              <a:gd name="connsiteY80" fmla="*/ 139054 h 1575840"/>
              <a:gd name="connsiteX81" fmla="*/ 1693655 w 4389398"/>
              <a:gd name="connsiteY81" fmla="*/ 54952 h 1575840"/>
              <a:gd name="connsiteX82" fmla="*/ 1702277 w 4389398"/>
              <a:gd name="connsiteY82" fmla="*/ 93291 h 1575840"/>
              <a:gd name="connsiteX83" fmla="*/ 1640692 w 4389398"/>
              <a:gd name="connsiteY83" fmla="*/ 108626 h 1575840"/>
              <a:gd name="connsiteX84" fmla="*/ 1632070 w 4389398"/>
              <a:gd name="connsiteY84" fmla="*/ 70288 h 1575840"/>
              <a:gd name="connsiteX85" fmla="*/ 1693655 w 4389398"/>
              <a:gd name="connsiteY85" fmla="*/ 54952 h 1575840"/>
              <a:gd name="connsiteX86" fmla="*/ 2650576 w 4389398"/>
              <a:gd name="connsiteY86" fmla="*/ 43961 h 1575840"/>
              <a:gd name="connsiteX87" fmla="*/ 2713393 w 4389398"/>
              <a:gd name="connsiteY87" fmla="*/ 56024 h 1575840"/>
              <a:gd name="connsiteX88" fmla="*/ 2704771 w 4389398"/>
              <a:gd name="connsiteY88" fmla="*/ 92213 h 1575840"/>
              <a:gd name="connsiteX89" fmla="*/ 2643186 w 4389398"/>
              <a:gd name="connsiteY89" fmla="*/ 80150 h 1575840"/>
              <a:gd name="connsiteX90" fmla="*/ 1951185 w 4389398"/>
              <a:gd name="connsiteY90" fmla="*/ 16487 h 1575840"/>
              <a:gd name="connsiteX91" fmla="*/ 1955012 w 4389398"/>
              <a:gd name="connsiteY91" fmla="*/ 52132 h 1575840"/>
              <a:gd name="connsiteX92" fmla="*/ 1891227 w 4389398"/>
              <a:gd name="connsiteY92" fmla="*/ 59261 h 1575840"/>
              <a:gd name="connsiteX93" fmla="*/ 1884849 w 4389398"/>
              <a:gd name="connsiteY93" fmla="*/ 23616 h 1575840"/>
              <a:gd name="connsiteX94" fmla="*/ 1951185 w 4389398"/>
              <a:gd name="connsiteY94" fmla="*/ 16487 h 1575840"/>
              <a:gd name="connsiteX95" fmla="*/ 2399567 w 4389398"/>
              <a:gd name="connsiteY95" fmla="*/ 10990 h 1575840"/>
              <a:gd name="connsiteX96" fmla="*/ 2460625 w 4389398"/>
              <a:gd name="connsiteY96" fmla="*/ 17096 h 1575840"/>
              <a:gd name="connsiteX97" fmla="*/ 2458183 w 4389398"/>
              <a:gd name="connsiteY97" fmla="*/ 53731 h 1575840"/>
              <a:gd name="connsiteX98" fmla="*/ 2395904 w 4389398"/>
              <a:gd name="connsiteY98" fmla="*/ 47625 h 1575840"/>
              <a:gd name="connsiteX99" fmla="*/ 2143125 w 4389398"/>
              <a:gd name="connsiteY99" fmla="*/ 0 h 1575840"/>
              <a:gd name="connsiteX100" fmla="*/ 2207823 w 4389398"/>
              <a:gd name="connsiteY100" fmla="*/ 0 h 1575840"/>
              <a:gd name="connsiteX101" fmla="*/ 2207823 w 4389398"/>
              <a:gd name="connsiteY101" fmla="*/ 36064 h 1575840"/>
              <a:gd name="connsiteX102" fmla="*/ 2145613 w 4389398"/>
              <a:gd name="connsiteY102" fmla="*/ 37266 h 15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389398" h="1575840">
                <a:moveTo>
                  <a:pt x="22667" y="1500189"/>
                </a:moveTo>
                <a:lnTo>
                  <a:pt x="59186" y="1514294"/>
                </a:lnTo>
                <a:cubicBezTo>
                  <a:pt x="50371" y="1534809"/>
                  <a:pt x="44074" y="1555325"/>
                  <a:pt x="36519" y="1575840"/>
                </a:cubicBezTo>
                <a:lnTo>
                  <a:pt x="0" y="1561736"/>
                </a:lnTo>
                <a:cubicBezTo>
                  <a:pt x="7556" y="1541220"/>
                  <a:pt x="15111" y="1520705"/>
                  <a:pt x="22667" y="1500189"/>
                </a:cubicBezTo>
                <a:close/>
                <a:moveTo>
                  <a:pt x="4365472" y="1445237"/>
                </a:moveTo>
                <a:cubicBezTo>
                  <a:pt x="4374286" y="1465753"/>
                  <a:pt x="4381842" y="1486268"/>
                  <a:pt x="4389398" y="1506784"/>
                </a:cubicBezTo>
                <a:lnTo>
                  <a:pt x="4354138" y="1520888"/>
                </a:lnTo>
                <a:cubicBezTo>
                  <a:pt x="4345323" y="1500373"/>
                  <a:pt x="4337768" y="1479857"/>
                  <a:pt x="4330212" y="1460624"/>
                </a:cubicBezTo>
                <a:close/>
                <a:moveTo>
                  <a:pt x="127359" y="1269391"/>
                </a:moveTo>
                <a:lnTo>
                  <a:pt x="163562" y="1287048"/>
                </a:lnTo>
                <a:cubicBezTo>
                  <a:pt x="153218" y="1307227"/>
                  <a:pt x="144167" y="1326145"/>
                  <a:pt x="133823" y="1345063"/>
                </a:cubicBezTo>
                <a:lnTo>
                  <a:pt x="98913" y="1328667"/>
                </a:lnTo>
                <a:cubicBezTo>
                  <a:pt x="107964" y="1308488"/>
                  <a:pt x="118308" y="1288309"/>
                  <a:pt x="127359" y="1269391"/>
                </a:cubicBezTo>
                <a:close/>
                <a:moveTo>
                  <a:pt x="4255218" y="1214439"/>
                </a:moveTo>
                <a:cubicBezTo>
                  <a:pt x="4264269" y="1233672"/>
                  <a:pt x="4275906" y="1254188"/>
                  <a:pt x="4284957" y="1272139"/>
                </a:cubicBezTo>
                <a:lnTo>
                  <a:pt x="4251340" y="1290090"/>
                </a:lnTo>
                <a:cubicBezTo>
                  <a:pt x="4239703" y="1272139"/>
                  <a:pt x="4230652" y="1251624"/>
                  <a:pt x="4220308" y="1233672"/>
                </a:cubicBezTo>
                <a:close/>
                <a:moveTo>
                  <a:pt x="258272" y="1049583"/>
                </a:moveTo>
                <a:lnTo>
                  <a:pt x="290022" y="1070099"/>
                </a:lnTo>
                <a:cubicBezTo>
                  <a:pt x="277810" y="1088050"/>
                  <a:pt x="266820" y="1107283"/>
                  <a:pt x="257051" y="1125234"/>
                </a:cubicBezTo>
                <a:lnTo>
                  <a:pt x="225301" y="1103436"/>
                </a:lnTo>
                <a:cubicBezTo>
                  <a:pt x="235070" y="1085485"/>
                  <a:pt x="247282" y="1067534"/>
                  <a:pt x="258272" y="1049583"/>
                </a:cubicBezTo>
                <a:close/>
                <a:moveTo>
                  <a:pt x="4118952" y="994631"/>
                </a:moveTo>
                <a:cubicBezTo>
                  <a:pt x="4131163" y="1012582"/>
                  <a:pt x="4142154" y="1030533"/>
                  <a:pt x="4153144" y="1049767"/>
                </a:cubicBezTo>
                <a:lnTo>
                  <a:pt x="4123836" y="1070282"/>
                </a:lnTo>
                <a:cubicBezTo>
                  <a:pt x="4111625" y="1053613"/>
                  <a:pt x="4099413" y="1034380"/>
                  <a:pt x="4088423" y="1017711"/>
                </a:cubicBezTo>
                <a:close/>
                <a:moveTo>
                  <a:pt x="409535" y="840766"/>
                </a:moveTo>
                <a:lnTo>
                  <a:pt x="438362" y="866411"/>
                </a:lnTo>
                <a:cubicBezTo>
                  <a:pt x="424575" y="883079"/>
                  <a:pt x="410789" y="899748"/>
                  <a:pt x="398256" y="916417"/>
                </a:cubicBezTo>
                <a:lnTo>
                  <a:pt x="368176" y="892055"/>
                </a:lnTo>
                <a:cubicBezTo>
                  <a:pt x="380709" y="875386"/>
                  <a:pt x="394496" y="857435"/>
                  <a:pt x="409535" y="840766"/>
                </a:cubicBezTo>
                <a:close/>
                <a:moveTo>
                  <a:pt x="3957887" y="796804"/>
                </a:moveTo>
                <a:cubicBezTo>
                  <a:pt x="3971674" y="812544"/>
                  <a:pt x="3985460" y="828285"/>
                  <a:pt x="3999247" y="842814"/>
                </a:cubicBezTo>
                <a:lnTo>
                  <a:pt x="3970420" y="867029"/>
                </a:lnTo>
                <a:cubicBezTo>
                  <a:pt x="3956634" y="851289"/>
                  <a:pt x="3942847" y="835549"/>
                  <a:pt x="3929061" y="821020"/>
                </a:cubicBezTo>
                <a:close/>
                <a:moveTo>
                  <a:pt x="582868" y="653929"/>
                </a:moveTo>
                <a:lnTo>
                  <a:pt x="608732" y="681026"/>
                </a:lnTo>
                <a:cubicBezTo>
                  <a:pt x="593952" y="695806"/>
                  <a:pt x="579173" y="710585"/>
                  <a:pt x="564393" y="724134"/>
                </a:cubicBezTo>
                <a:lnTo>
                  <a:pt x="538528" y="698269"/>
                </a:lnTo>
                <a:cubicBezTo>
                  <a:pt x="552076" y="683489"/>
                  <a:pt x="568088" y="668709"/>
                  <a:pt x="582868" y="653929"/>
                </a:cubicBezTo>
                <a:close/>
                <a:moveTo>
                  <a:pt x="3778642" y="609968"/>
                </a:moveTo>
                <a:cubicBezTo>
                  <a:pt x="3794383" y="624748"/>
                  <a:pt x="3808913" y="638296"/>
                  <a:pt x="3823443" y="653076"/>
                </a:cubicBezTo>
                <a:lnTo>
                  <a:pt x="3798016" y="680173"/>
                </a:lnTo>
                <a:cubicBezTo>
                  <a:pt x="3783486" y="665393"/>
                  <a:pt x="3768956" y="651845"/>
                  <a:pt x="3753215" y="638296"/>
                </a:cubicBezTo>
                <a:close/>
                <a:moveTo>
                  <a:pt x="776654" y="489074"/>
                </a:moveTo>
                <a:lnTo>
                  <a:pt x="801016" y="520406"/>
                </a:lnTo>
                <a:cubicBezTo>
                  <a:pt x="784347" y="532938"/>
                  <a:pt x="766396" y="546724"/>
                  <a:pt x="749727" y="559257"/>
                </a:cubicBezTo>
                <a:lnTo>
                  <a:pt x="725365" y="530432"/>
                </a:lnTo>
                <a:cubicBezTo>
                  <a:pt x="742034" y="516646"/>
                  <a:pt x="759985" y="502860"/>
                  <a:pt x="776654" y="489074"/>
                </a:cubicBezTo>
                <a:close/>
                <a:moveTo>
                  <a:pt x="3583965" y="450606"/>
                </a:moveTo>
                <a:cubicBezTo>
                  <a:pt x="3601916" y="463363"/>
                  <a:pt x="3618585" y="476120"/>
                  <a:pt x="3636536" y="490153"/>
                </a:cubicBezTo>
                <a:lnTo>
                  <a:pt x="3612174" y="520770"/>
                </a:lnTo>
                <a:cubicBezTo>
                  <a:pt x="3595505" y="506737"/>
                  <a:pt x="3577554" y="495256"/>
                  <a:pt x="3560885" y="481223"/>
                </a:cubicBezTo>
                <a:close/>
                <a:moveTo>
                  <a:pt x="989317" y="340702"/>
                </a:moveTo>
                <a:lnTo>
                  <a:pt x="1009833" y="372452"/>
                </a:lnTo>
                <a:cubicBezTo>
                  <a:pt x="991882" y="383442"/>
                  <a:pt x="973931" y="394433"/>
                  <a:pt x="955980" y="405423"/>
                </a:cubicBezTo>
                <a:lnTo>
                  <a:pt x="934182" y="374894"/>
                </a:lnTo>
                <a:cubicBezTo>
                  <a:pt x="952133" y="362683"/>
                  <a:pt x="971366" y="351693"/>
                  <a:pt x="989317" y="340702"/>
                </a:cubicBezTo>
                <a:close/>
                <a:moveTo>
                  <a:pt x="3365803" y="307731"/>
                </a:moveTo>
                <a:cubicBezTo>
                  <a:pt x="3383754" y="317500"/>
                  <a:pt x="3402988" y="328491"/>
                  <a:pt x="3422221" y="339481"/>
                </a:cubicBezTo>
                <a:lnTo>
                  <a:pt x="3401705" y="372452"/>
                </a:lnTo>
                <a:cubicBezTo>
                  <a:pt x="3382472" y="360241"/>
                  <a:pt x="3364521" y="350471"/>
                  <a:pt x="3346570" y="339481"/>
                </a:cubicBezTo>
                <a:close/>
                <a:moveTo>
                  <a:pt x="1212972" y="219807"/>
                </a:moveTo>
                <a:lnTo>
                  <a:pt x="1229641" y="252450"/>
                </a:lnTo>
                <a:cubicBezTo>
                  <a:pt x="1210408" y="260913"/>
                  <a:pt x="1191174" y="270584"/>
                  <a:pt x="1171941" y="279047"/>
                </a:cubicBezTo>
                <a:lnTo>
                  <a:pt x="1153990" y="246405"/>
                </a:lnTo>
                <a:cubicBezTo>
                  <a:pt x="1174505" y="237942"/>
                  <a:pt x="1193739" y="228270"/>
                  <a:pt x="1212972" y="219807"/>
                </a:cubicBezTo>
                <a:close/>
                <a:moveTo>
                  <a:pt x="3136656" y="197827"/>
                </a:moveTo>
                <a:cubicBezTo>
                  <a:pt x="3157171" y="205229"/>
                  <a:pt x="3177687" y="215098"/>
                  <a:pt x="3196920" y="222500"/>
                </a:cubicBezTo>
                <a:lnTo>
                  <a:pt x="3180251" y="257043"/>
                </a:lnTo>
                <a:cubicBezTo>
                  <a:pt x="3161018" y="248407"/>
                  <a:pt x="3140502" y="239771"/>
                  <a:pt x="3121269" y="232370"/>
                </a:cubicBezTo>
                <a:close/>
                <a:moveTo>
                  <a:pt x="1448402" y="126391"/>
                </a:moveTo>
                <a:lnTo>
                  <a:pt x="1460510" y="163687"/>
                </a:lnTo>
                <a:cubicBezTo>
                  <a:pt x="1441137" y="170117"/>
                  <a:pt x="1421764" y="177834"/>
                  <a:pt x="1403601" y="185550"/>
                </a:cubicBezTo>
                <a:lnTo>
                  <a:pt x="1390282" y="148254"/>
                </a:lnTo>
                <a:cubicBezTo>
                  <a:pt x="1409655" y="140538"/>
                  <a:pt x="1429029" y="132822"/>
                  <a:pt x="1448402" y="126391"/>
                </a:cubicBezTo>
                <a:close/>
                <a:moveTo>
                  <a:pt x="2900324" y="104410"/>
                </a:moveTo>
                <a:cubicBezTo>
                  <a:pt x="2921262" y="110383"/>
                  <a:pt x="2940969" y="116356"/>
                  <a:pt x="2960675" y="123524"/>
                </a:cubicBezTo>
                <a:lnTo>
                  <a:pt x="2948359" y="158168"/>
                </a:lnTo>
                <a:cubicBezTo>
                  <a:pt x="2929884" y="151000"/>
                  <a:pt x="2910177" y="145027"/>
                  <a:pt x="2890471" y="139054"/>
                </a:cubicBezTo>
                <a:close/>
                <a:moveTo>
                  <a:pt x="1693655" y="54952"/>
                </a:moveTo>
                <a:lnTo>
                  <a:pt x="1702277" y="93291"/>
                </a:lnTo>
                <a:cubicBezTo>
                  <a:pt x="1681338" y="98403"/>
                  <a:pt x="1660399" y="103514"/>
                  <a:pt x="1640692" y="108626"/>
                </a:cubicBezTo>
                <a:lnTo>
                  <a:pt x="1632070" y="70288"/>
                </a:lnTo>
                <a:cubicBezTo>
                  <a:pt x="1653009" y="65176"/>
                  <a:pt x="1672716" y="60064"/>
                  <a:pt x="1693655" y="54952"/>
                </a:cubicBezTo>
                <a:close/>
                <a:moveTo>
                  <a:pt x="2650576" y="43961"/>
                </a:moveTo>
                <a:cubicBezTo>
                  <a:pt x="2671515" y="47580"/>
                  <a:pt x="2692454" y="52405"/>
                  <a:pt x="2713393" y="56024"/>
                </a:cubicBezTo>
                <a:lnTo>
                  <a:pt x="2704771" y="92213"/>
                </a:lnTo>
                <a:cubicBezTo>
                  <a:pt x="2683832" y="88594"/>
                  <a:pt x="2664125" y="83769"/>
                  <a:pt x="2643186" y="80150"/>
                </a:cubicBezTo>
                <a:close/>
                <a:moveTo>
                  <a:pt x="1951185" y="16487"/>
                </a:moveTo>
                <a:lnTo>
                  <a:pt x="1955012" y="52132"/>
                </a:lnTo>
                <a:cubicBezTo>
                  <a:pt x="1933325" y="54508"/>
                  <a:pt x="1911639" y="56885"/>
                  <a:pt x="1891227" y="59261"/>
                </a:cubicBezTo>
                <a:lnTo>
                  <a:pt x="1884849" y="23616"/>
                </a:lnTo>
                <a:cubicBezTo>
                  <a:pt x="1907812" y="21240"/>
                  <a:pt x="1929498" y="18863"/>
                  <a:pt x="1951185" y="16487"/>
                </a:cubicBezTo>
                <a:close/>
                <a:moveTo>
                  <a:pt x="2399567" y="10990"/>
                </a:moveTo>
                <a:cubicBezTo>
                  <a:pt x="2420327" y="13432"/>
                  <a:pt x="2441086" y="14654"/>
                  <a:pt x="2460625" y="17096"/>
                </a:cubicBezTo>
                <a:lnTo>
                  <a:pt x="2458183" y="53731"/>
                </a:lnTo>
                <a:cubicBezTo>
                  <a:pt x="2437423" y="51289"/>
                  <a:pt x="2416664" y="48846"/>
                  <a:pt x="2395904" y="47625"/>
                </a:cubicBezTo>
                <a:close/>
                <a:moveTo>
                  <a:pt x="2143125" y="0"/>
                </a:moveTo>
                <a:cubicBezTo>
                  <a:pt x="2165520" y="0"/>
                  <a:pt x="2186672" y="0"/>
                  <a:pt x="2207823" y="0"/>
                </a:cubicBezTo>
                <a:lnTo>
                  <a:pt x="2207823" y="36064"/>
                </a:lnTo>
                <a:cubicBezTo>
                  <a:pt x="2186672" y="36064"/>
                  <a:pt x="2165520" y="37266"/>
                  <a:pt x="2145613" y="372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6" name="Freeform 150">
            <a:extLst>
              <a:ext uri="{FF2B5EF4-FFF2-40B4-BE49-F238E27FC236}">
                <a16:creationId xmlns:a16="http://schemas.microsoft.com/office/drawing/2014/main" id="{88E461D6-3462-C740-A57C-49CA22A66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688" y="1621494"/>
            <a:ext cx="676950" cy="676950"/>
          </a:xfrm>
          <a:custGeom>
            <a:avLst/>
            <a:gdLst>
              <a:gd name="T0" fmla="*/ 631 w 1262"/>
              <a:gd name="T1" fmla="*/ 0 h 1262"/>
              <a:gd name="T2" fmla="*/ 631 w 1262"/>
              <a:gd name="T3" fmla="*/ 0 h 1262"/>
              <a:gd name="T4" fmla="*/ 0 w 1262"/>
              <a:gd name="T5" fmla="*/ 630 h 1262"/>
              <a:gd name="T6" fmla="*/ 0 w 1262"/>
              <a:gd name="T7" fmla="*/ 630 h 1262"/>
              <a:gd name="T8" fmla="*/ 631 w 1262"/>
              <a:gd name="T9" fmla="*/ 1261 h 1262"/>
              <a:gd name="T10" fmla="*/ 631 w 1262"/>
              <a:gd name="T11" fmla="*/ 1261 h 1262"/>
              <a:gd name="T12" fmla="*/ 1261 w 1262"/>
              <a:gd name="T13" fmla="*/ 630 h 1262"/>
              <a:gd name="T14" fmla="*/ 1261 w 1262"/>
              <a:gd name="T15" fmla="*/ 630 h 1262"/>
              <a:gd name="T16" fmla="*/ 631 w 1262"/>
              <a:gd name="T17" fmla="*/ 0 h 1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2" h="1262">
                <a:moveTo>
                  <a:pt x="631" y="0"/>
                </a:moveTo>
                <a:lnTo>
                  <a:pt x="631" y="0"/>
                </a:lnTo>
                <a:cubicBezTo>
                  <a:pt x="282" y="0"/>
                  <a:pt x="0" y="283"/>
                  <a:pt x="0" y="630"/>
                </a:cubicBezTo>
                <a:lnTo>
                  <a:pt x="0" y="630"/>
                </a:lnTo>
                <a:cubicBezTo>
                  <a:pt x="0" y="979"/>
                  <a:pt x="282" y="1261"/>
                  <a:pt x="631" y="1261"/>
                </a:cubicBezTo>
                <a:lnTo>
                  <a:pt x="631" y="1261"/>
                </a:lnTo>
                <a:cubicBezTo>
                  <a:pt x="978" y="1261"/>
                  <a:pt x="1261" y="979"/>
                  <a:pt x="1261" y="630"/>
                </a:cubicBezTo>
                <a:lnTo>
                  <a:pt x="1261" y="630"/>
                </a:lnTo>
                <a:cubicBezTo>
                  <a:pt x="1261" y="283"/>
                  <a:pt x="978" y="0"/>
                  <a:pt x="631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Freeform 153">
            <a:extLst>
              <a:ext uri="{FF2B5EF4-FFF2-40B4-BE49-F238E27FC236}">
                <a16:creationId xmlns:a16="http://schemas.microsoft.com/office/drawing/2014/main" id="{5D092F4C-F4DE-8644-A7BB-78BEA3025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036" y="3614473"/>
            <a:ext cx="676950" cy="676950"/>
          </a:xfrm>
          <a:custGeom>
            <a:avLst/>
            <a:gdLst>
              <a:gd name="T0" fmla="*/ 630 w 1262"/>
              <a:gd name="T1" fmla="*/ 0 h 1262"/>
              <a:gd name="T2" fmla="*/ 630 w 1262"/>
              <a:gd name="T3" fmla="*/ 0 h 1262"/>
              <a:gd name="T4" fmla="*/ 0 w 1262"/>
              <a:gd name="T5" fmla="*/ 630 h 1262"/>
              <a:gd name="T6" fmla="*/ 0 w 1262"/>
              <a:gd name="T7" fmla="*/ 630 h 1262"/>
              <a:gd name="T8" fmla="*/ 630 w 1262"/>
              <a:gd name="T9" fmla="*/ 1261 h 1262"/>
              <a:gd name="T10" fmla="*/ 630 w 1262"/>
              <a:gd name="T11" fmla="*/ 1261 h 1262"/>
              <a:gd name="T12" fmla="*/ 1261 w 1262"/>
              <a:gd name="T13" fmla="*/ 630 h 1262"/>
              <a:gd name="T14" fmla="*/ 1261 w 1262"/>
              <a:gd name="T15" fmla="*/ 630 h 1262"/>
              <a:gd name="T16" fmla="*/ 630 w 1262"/>
              <a:gd name="T17" fmla="*/ 0 h 1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2" h="1262">
                <a:moveTo>
                  <a:pt x="630" y="0"/>
                </a:moveTo>
                <a:lnTo>
                  <a:pt x="630" y="0"/>
                </a:lnTo>
                <a:cubicBezTo>
                  <a:pt x="283" y="0"/>
                  <a:pt x="0" y="283"/>
                  <a:pt x="0" y="630"/>
                </a:cubicBezTo>
                <a:lnTo>
                  <a:pt x="0" y="630"/>
                </a:lnTo>
                <a:cubicBezTo>
                  <a:pt x="0" y="979"/>
                  <a:pt x="283" y="1261"/>
                  <a:pt x="630" y="1261"/>
                </a:cubicBezTo>
                <a:lnTo>
                  <a:pt x="630" y="1261"/>
                </a:lnTo>
                <a:cubicBezTo>
                  <a:pt x="979" y="1261"/>
                  <a:pt x="1261" y="979"/>
                  <a:pt x="1261" y="630"/>
                </a:cubicBezTo>
                <a:lnTo>
                  <a:pt x="1261" y="630"/>
                </a:lnTo>
                <a:cubicBezTo>
                  <a:pt x="1261" y="283"/>
                  <a:pt x="979" y="0"/>
                  <a:pt x="630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Freeform 156">
            <a:extLst>
              <a:ext uri="{FF2B5EF4-FFF2-40B4-BE49-F238E27FC236}">
                <a16:creationId xmlns:a16="http://schemas.microsoft.com/office/drawing/2014/main" id="{3B495889-09E8-4945-9DBF-84B49F974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016" y="1621494"/>
            <a:ext cx="676950" cy="676950"/>
          </a:xfrm>
          <a:custGeom>
            <a:avLst/>
            <a:gdLst>
              <a:gd name="T0" fmla="*/ 630 w 1262"/>
              <a:gd name="T1" fmla="*/ 0 h 1262"/>
              <a:gd name="T2" fmla="*/ 630 w 1262"/>
              <a:gd name="T3" fmla="*/ 0 h 1262"/>
              <a:gd name="T4" fmla="*/ 0 w 1262"/>
              <a:gd name="T5" fmla="*/ 630 h 1262"/>
              <a:gd name="T6" fmla="*/ 0 w 1262"/>
              <a:gd name="T7" fmla="*/ 630 h 1262"/>
              <a:gd name="T8" fmla="*/ 630 w 1262"/>
              <a:gd name="T9" fmla="*/ 1261 h 1262"/>
              <a:gd name="T10" fmla="*/ 630 w 1262"/>
              <a:gd name="T11" fmla="*/ 1261 h 1262"/>
              <a:gd name="T12" fmla="*/ 1261 w 1262"/>
              <a:gd name="T13" fmla="*/ 630 h 1262"/>
              <a:gd name="T14" fmla="*/ 1261 w 1262"/>
              <a:gd name="T15" fmla="*/ 630 h 1262"/>
              <a:gd name="T16" fmla="*/ 630 w 1262"/>
              <a:gd name="T17" fmla="*/ 0 h 1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2" h="1262">
                <a:moveTo>
                  <a:pt x="630" y="0"/>
                </a:moveTo>
                <a:lnTo>
                  <a:pt x="630" y="0"/>
                </a:lnTo>
                <a:cubicBezTo>
                  <a:pt x="282" y="0"/>
                  <a:pt x="0" y="283"/>
                  <a:pt x="0" y="630"/>
                </a:cubicBezTo>
                <a:lnTo>
                  <a:pt x="0" y="630"/>
                </a:lnTo>
                <a:cubicBezTo>
                  <a:pt x="0" y="979"/>
                  <a:pt x="282" y="1261"/>
                  <a:pt x="630" y="1261"/>
                </a:cubicBezTo>
                <a:lnTo>
                  <a:pt x="630" y="1261"/>
                </a:lnTo>
                <a:cubicBezTo>
                  <a:pt x="978" y="1261"/>
                  <a:pt x="1261" y="979"/>
                  <a:pt x="1261" y="630"/>
                </a:cubicBezTo>
                <a:lnTo>
                  <a:pt x="1261" y="630"/>
                </a:lnTo>
                <a:cubicBezTo>
                  <a:pt x="1261" y="283"/>
                  <a:pt x="978" y="0"/>
                  <a:pt x="630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Freeform 159">
            <a:extLst>
              <a:ext uri="{FF2B5EF4-FFF2-40B4-BE49-F238E27FC236}">
                <a16:creationId xmlns:a16="http://schemas.microsoft.com/office/drawing/2014/main" id="{1530B78F-094F-7E45-BF4C-46C6A2FFD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5362" y="3614473"/>
            <a:ext cx="676950" cy="676950"/>
          </a:xfrm>
          <a:custGeom>
            <a:avLst/>
            <a:gdLst>
              <a:gd name="T0" fmla="*/ 630 w 1262"/>
              <a:gd name="T1" fmla="*/ 0 h 1262"/>
              <a:gd name="T2" fmla="*/ 630 w 1262"/>
              <a:gd name="T3" fmla="*/ 0 h 1262"/>
              <a:gd name="T4" fmla="*/ 0 w 1262"/>
              <a:gd name="T5" fmla="*/ 630 h 1262"/>
              <a:gd name="T6" fmla="*/ 0 w 1262"/>
              <a:gd name="T7" fmla="*/ 630 h 1262"/>
              <a:gd name="T8" fmla="*/ 630 w 1262"/>
              <a:gd name="T9" fmla="*/ 1261 h 1262"/>
              <a:gd name="T10" fmla="*/ 630 w 1262"/>
              <a:gd name="T11" fmla="*/ 1261 h 1262"/>
              <a:gd name="T12" fmla="*/ 1261 w 1262"/>
              <a:gd name="T13" fmla="*/ 630 h 1262"/>
              <a:gd name="T14" fmla="*/ 1261 w 1262"/>
              <a:gd name="T15" fmla="*/ 630 h 1262"/>
              <a:gd name="T16" fmla="*/ 630 w 1262"/>
              <a:gd name="T17" fmla="*/ 0 h 1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2" h="1262">
                <a:moveTo>
                  <a:pt x="630" y="0"/>
                </a:moveTo>
                <a:lnTo>
                  <a:pt x="630" y="0"/>
                </a:lnTo>
                <a:cubicBezTo>
                  <a:pt x="283" y="0"/>
                  <a:pt x="0" y="283"/>
                  <a:pt x="0" y="630"/>
                </a:cubicBezTo>
                <a:lnTo>
                  <a:pt x="0" y="630"/>
                </a:lnTo>
                <a:cubicBezTo>
                  <a:pt x="0" y="979"/>
                  <a:pt x="283" y="1261"/>
                  <a:pt x="630" y="1261"/>
                </a:cubicBezTo>
                <a:lnTo>
                  <a:pt x="630" y="1261"/>
                </a:lnTo>
                <a:cubicBezTo>
                  <a:pt x="978" y="1261"/>
                  <a:pt x="1261" y="979"/>
                  <a:pt x="1261" y="630"/>
                </a:cubicBezTo>
                <a:lnTo>
                  <a:pt x="1261" y="630"/>
                </a:lnTo>
                <a:cubicBezTo>
                  <a:pt x="1261" y="283"/>
                  <a:pt x="978" y="0"/>
                  <a:pt x="630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F1F472-A764-8748-9313-0B8CD5AD2DA2}"/>
              </a:ext>
            </a:extLst>
          </p:cNvPr>
          <p:cNvSpPr txBox="1"/>
          <p:nvPr/>
        </p:nvSpPr>
        <p:spPr>
          <a:xfrm>
            <a:off x="1390467" y="1740677"/>
            <a:ext cx="377027" cy="4385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1EFA60-98A2-1542-908E-78DB204AF207}"/>
              </a:ext>
            </a:extLst>
          </p:cNvPr>
          <p:cNvSpPr txBox="1"/>
          <p:nvPr/>
        </p:nvSpPr>
        <p:spPr>
          <a:xfrm>
            <a:off x="3385813" y="3747857"/>
            <a:ext cx="377027" cy="4385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BA385A-F7C3-374C-B47E-5AC518ADC9CF}"/>
              </a:ext>
            </a:extLst>
          </p:cNvPr>
          <p:cNvSpPr txBox="1"/>
          <p:nvPr/>
        </p:nvSpPr>
        <p:spPr>
          <a:xfrm>
            <a:off x="5381161" y="1740677"/>
            <a:ext cx="377026" cy="4385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E41E81-0702-0A4A-9DA4-FEB1CFA2E09B}"/>
              </a:ext>
            </a:extLst>
          </p:cNvPr>
          <p:cNvSpPr txBox="1"/>
          <p:nvPr/>
        </p:nvSpPr>
        <p:spPr>
          <a:xfrm>
            <a:off x="7373719" y="3750483"/>
            <a:ext cx="380233" cy="4385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42DC4A65-206D-3D49-BDEE-3485746460E6}"/>
              </a:ext>
            </a:extLst>
          </p:cNvPr>
          <p:cNvSpPr txBox="1">
            <a:spLocks/>
          </p:cNvSpPr>
          <p:nvPr/>
        </p:nvSpPr>
        <p:spPr>
          <a:xfrm>
            <a:off x="774749" y="2804536"/>
            <a:ext cx="1613141" cy="422231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100" dirty="0">
                <a:latin typeface="Cambria" panose="02040503050406030204" pitchFamily="18" charset="0"/>
                <a:ea typeface="Cambria" panose="02040503050406030204" pitchFamily="18" charset="0"/>
              </a:rPr>
              <a:t>Sole Supplier = exception, not the rule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75D78690-1AEF-7A4C-8AEB-CE2146090DA3}"/>
              </a:ext>
            </a:extLst>
          </p:cNvPr>
          <p:cNvSpPr txBox="1">
            <a:spLocks/>
          </p:cNvSpPr>
          <p:nvPr/>
        </p:nvSpPr>
        <p:spPr>
          <a:xfrm>
            <a:off x="2770041" y="2804536"/>
            <a:ext cx="1613141" cy="35259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Required for purchased over  </a:t>
            </a:r>
            <a:r>
              <a:rPr lang="en-IE" sz="900" b="1" dirty="0">
                <a:latin typeface="Cambria" panose="02040503050406030204" pitchFamily="18" charset="0"/>
                <a:ea typeface="Cambria" panose="02040503050406030204" pitchFamily="18" charset="0"/>
              </a:rPr>
              <a:t>€</a:t>
            </a:r>
            <a:r>
              <a:rPr lang="en-US" sz="90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5,000 excl VAT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69284EE-C234-2947-8EB9-CB5746302A1E}"/>
              </a:ext>
            </a:extLst>
          </p:cNvPr>
          <p:cNvSpPr txBox="1">
            <a:spLocks/>
          </p:cNvSpPr>
          <p:nvPr/>
        </p:nvSpPr>
        <p:spPr>
          <a:xfrm>
            <a:off x="4732071" y="2804536"/>
            <a:ext cx="1613141" cy="35259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Must be clear, justified, and time-bound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BEC176D8-8C86-084C-9E55-A9527295AD71}"/>
              </a:ext>
            </a:extLst>
          </p:cNvPr>
          <p:cNvSpPr txBox="1">
            <a:spLocks/>
          </p:cNvSpPr>
          <p:nvPr/>
        </p:nvSpPr>
        <p:spPr>
          <a:xfrm>
            <a:off x="6753799" y="2804536"/>
            <a:ext cx="1613141" cy="35259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Protects TUS and the procurement process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C52385-12EC-C047-B26B-0DE8C8C1F656}"/>
              </a:ext>
            </a:extLst>
          </p:cNvPr>
          <p:cNvSpPr txBox="1"/>
          <p:nvPr/>
        </p:nvSpPr>
        <p:spPr>
          <a:xfrm>
            <a:off x="969892" y="2503531"/>
            <a:ext cx="112300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Exceptions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C66E87-6E74-9B4D-A589-728D151B7C22}"/>
              </a:ext>
            </a:extLst>
          </p:cNvPr>
          <p:cNvSpPr txBox="1"/>
          <p:nvPr/>
        </p:nvSpPr>
        <p:spPr>
          <a:xfrm>
            <a:off x="2962201" y="2529899"/>
            <a:ext cx="1224245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Over </a:t>
            </a:r>
            <a:r>
              <a:rPr lang="en-IE" sz="1200" dirty="0">
                <a:latin typeface="Arial Black" panose="020B0A04020102020204" pitchFamily="34" charset="0"/>
              </a:rPr>
              <a:t>€</a:t>
            </a:r>
            <a:r>
              <a:rPr lang="en-US" sz="1200" b="1" dirty="0">
                <a:solidFill>
                  <a:schemeClr val="tx2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5,000</a:t>
            </a:r>
            <a:r>
              <a:rPr lang="en-US" sz="1200" b="1" dirty="0">
                <a:solidFill>
                  <a:schemeClr val="tx2"/>
                </a:solidFill>
                <a:ea typeface="League Spartan" charset="0"/>
                <a:cs typeface="Arial Black" panose="020B0604020202020204" pitchFamily="34" charset="0"/>
              </a:rPr>
              <a:t> </a:t>
            </a:r>
            <a:endParaRPr lang="en-US" sz="1200" b="1" dirty="0">
              <a:solidFill>
                <a:schemeClr val="tx2"/>
              </a:solidFill>
              <a:latin typeface="+mj-lt"/>
              <a:ea typeface="League Spartan" charset="0"/>
              <a:cs typeface="Arial Black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C0A5DD-2D7E-7B4E-B429-E716C666FE2B}"/>
              </a:ext>
            </a:extLst>
          </p:cNvPr>
          <p:cNvSpPr txBox="1"/>
          <p:nvPr/>
        </p:nvSpPr>
        <p:spPr>
          <a:xfrm>
            <a:off x="4718893" y="2529899"/>
            <a:ext cx="1691553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Be clear &amp; Justify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5E2BD7-D4B4-544A-9A3F-82AE14F07BC6}"/>
              </a:ext>
            </a:extLst>
          </p:cNvPr>
          <p:cNvSpPr txBox="1"/>
          <p:nvPr/>
        </p:nvSpPr>
        <p:spPr>
          <a:xfrm>
            <a:off x="6915932" y="2529899"/>
            <a:ext cx="1198854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Audit Ready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BF08C5-32FE-8748-970B-C79021627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6674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2">
            <a:extLst>
              <a:ext uri="{FF2B5EF4-FFF2-40B4-BE49-F238E27FC236}">
                <a16:creationId xmlns:a16="http://schemas.microsoft.com/office/drawing/2014/main" id="{D07A4270-28C1-0049-BEEA-8A25A75B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895" y="1341478"/>
            <a:ext cx="3867344" cy="2063030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5"/>
            <a:endParaRPr lang="en-US" dirty="0">
              <a:solidFill>
                <a:prstClr val="white"/>
              </a:solidFill>
              <a:latin typeface="Cambria"/>
            </a:endParaRPr>
          </a:p>
        </p:txBody>
      </p:sp>
      <p:sp>
        <p:nvSpPr>
          <p:cNvPr id="5" name="Freeform 73">
            <a:extLst>
              <a:ext uri="{FF2B5EF4-FFF2-40B4-BE49-F238E27FC236}">
                <a16:creationId xmlns:a16="http://schemas.microsoft.com/office/drawing/2014/main" id="{12D4AE8D-023F-CE4F-B40E-1B1B1A8B9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386" y="1341478"/>
            <a:ext cx="3735755" cy="2063030"/>
          </a:xfrm>
          <a:custGeom>
            <a:avLst/>
            <a:gdLst>
              <a:gd name="T0" fmla="*/ 1781 w 7385"/>
              <a:gd name="T1" fmla="*/ 4079 h 4080"/>
              <a:gd name="T2" fmla="*/ 1781 w 7385"/>
              <a:gd name="T3" fmla="*/ 4079 h 4080"/>
              <a:gd name="T4" fmla="*/ 766 w 7385"/>
              <a:gd name="T5" fmla="*/ 3809 h 4080"/>
              <a:gd name="T6" fmla="*/ 766 w 7385"/>
              <a:gd name="T7" fmla="*/ 3809 h 4080"/>
              <a:gd name="T8" fmla="*/ 36 w 7385"/>
              <a:gd name="T9" fmla="*/ 3097 h 4080"/>
              <a:gd name="T10" fmla="*/ 36 w 7385"/>
              <a:gd name="T11" fmla="*/ 3097 h 4080"/>
              <a:gd name="T12" fmla="*/ 79 w 7385"/>
              <a:gd name="T13" fmla="*/ 2922 h 4080"/>
              <a:gd name="T14" fmla="*/ 79 w 7385"/>
              <a:gd name="T15" fmla="*/ 2922 h 4080"/>
              <a:gd name="T16" fmla="*/ 255 w 7385"/>
              <a:gd name="T17" fmla="*/ 2965 h 4080"/>
              <a:gd name="T18" fmla="*/ 255 w 7385"/>
              <a:gd name="T19" fmla="*/ 2965 h 4080"/>
              <a:gd name="T20" fmla="*/ 893 w 7385"/>
              <a:gd name="T21" fmla="*/ 3588 h 4080"/>
              <a:gd name="T22" fmla="*/ 893 w 7385"/>
              <a:gd name="T23" fmla="*/ 3588 h 4080"/>
              <a:gd name="T24" fmla="*/ 1781 w 7385"/>
              <a:gd name="T25" fmla="*/ 3825 h 4080"/>
              <a:gd name="T26" fmla="*/ 1781 w 7385"/>
              <a:gd name="T27" fmla="*/ 3825 h 4080"/>
              <a:gd name="T28" fmla="*/ 3567 w 7385"/>
              <a:gd name="T29" fmla="*/ 2039 h 4080"/>
              <a:gd name="T30" fmla="*/ 3567 w 7385"/>
              <a:gd name="T31" fmla="*/ 2039 h 4080"/>
              <a:gd name="T32" fmla="*/ 5606 w 7385"/>
              <a:gd name="T33" fmla="*/ 0 h 4080"/>
              <a:gd name="T34" fmla="*/ 5606 w 7385"/>
              <a:gd name="T35" fmla="*/ 0 h 4080"/>
              <a:gd name="T36" fmla="*/ 6618 w 7385"/>
              <a:gd name="T37" fmla="*/ 269 h 4080"/>
              <a:gd name="T38" fmla="*/ 6618 w 7385"/>
              <a:gd name="T39" fmla="*/ 269 h 4080"/>
              <a:gd name="T40" fmla="*/ 7347 w 7385"/>
              <a:gd name="T41" fmla="*/ 977 h 4080"/>
              <a:gd name="T42" fmla="*/ 7347 w 7385"/>
              <a:gd name="T43" fmla="*/ 977 h 4080"/>
              <a:gd name="T44" fmla="*/ 7305 w 7385"/>
              <a:gd name="T45" fmla="*/ 1152 h 4080"/>
              <a:gd name="T46" fmla="*/ 7305 w 7385"/>
              <a:gd name="T47" fmla="*/ 1152 h 4080"/>
              <a:gd name="T48" fmla="*/ 7130 w 7385"/>
              <a:gd name="T49" fmla="*/ 1109 h 4080"/>
              <a:gd name="T50" fmla="*/ 7130 w 7385"/>
              <a:gd name="T51" fmla="*/ 1109 h 4080"/>
              <a:gd name="T52" fmla="*/ 6492 w 7385"/>
              <a:gd name="T53" fmla="*/ 490 h 4080"/>
              <a:gd name="T54" fmla="*/ 6492 w 7385"/>
              <a:gd name="T55" fmla="*/ 490 h 4080"/>
              <a:gd name="T56" fmla="*/ 5606 w 7385"/>
              <a:gd name="T57" fmla="*/ 255 h 4080"/>
              <a:gd name="T58" fmla="*/ 5606 w 7385"/>
              <a:gd name="T59" fmla="*/ 255 h 4080"/>
              <a:gd name="T60" fmla="*/ 3820 w 7385"/>
              <a:gd name="T61" fmla="*/ 2039 h 4080"/>
              <a:gd name="T62" fmla="*/ 3820 w 7385"/>
              <a:gd name="T63" fmla="*/ 2039 h 4080"/>
              <a:gd name="T64" fmla="*/ 1781 w 7385"/>
              <a:gd name="T65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385" h="4080">
                <a:moveTo>
                  <a:pt x="1781" y="4079"/>
                </a:moveTo>
                <a:lnTo>
                  <a:pt x="1781" y="4079"/>
                </a:lnTo>
                <a:cubicBezTo>
                  <a:pt x="1425" y="4079"/>
                  <a:pt x="1074" y="3985"/>
                  <a:pt x="766" y="3809"/>
                </a:cubicBezTo>
                <a:lnTo>
                  <a:pt x="766" y="3809"/>
                </a:lnTo>
                <a:cubicBezTo>
                  <a:pt x="468" y="3637"/>
                  <a:pt x="216" y="3391"/>
                  <a:pt x="36" y="3097"/>
                </a:cubicBezTo>
                <a:lnTo>
                  <a:pt x="36" y="3097"/>
                </a:lnTo>
                <a:cubicBezTo>
                  <a:pt x="0" y="3037"/>
                  <a:pt x="19" y="2959"/>
                  <a:pt x="79" y="2922"/>
                </a:cubicBezTo>
                <a:lnTo>
                  <a:pt x="79" y="2922"/>
                </a:lnTo>
                <a:cubicBezTo>
                  <a:pt x="140" y="2885"/>
                  <a:pt x="218" y="2905"/>
                  <a:pt x="255" y="2965"/>
                </a:cubicBezTo>
                <a:lnTo>
                  <a:pt x="255" y="2965"/>
                </a:lnTo>
                <a:cubicBezTo>
                  <a:pt x="411" y="3222"/>
                  <a:pt x="632" y="3438"/>
                  <a:pt x="893" y="3588"/>
                </a:cubicBezTo>
                <a:lnTo>
                  <a:pt x="893" y="3588"/>
                </a:lnTo>
                <a:cubicBezTo>
                  <a:pt x="1162" y="3743"/>
                  <a:pt x="1469" y="3825"/>
                  <a:pt x="1781" y="3825"/>
                </a:cubicBezTo>
                <a:lnTo>
                  <a:pt x="1781" y="3825"/>
                </a:lnTo>
                <a:cubicBezTo>
                  <a:pt x="2766" y="3825"/>
                  <a:pt x="3567" y="3024"/>
                  <a:pt x="3567" y="2039"/>
                </a:cubicBezTo>
                <a:lnTo>
                  <a:pt x="3567" y="2039"/>
                </a:lnTo>
                <a:cubicBezTo>
                  <a:pt x="3567" y="915"/>
                  <a:pt x="4480" y="0"/>
                  <a:pt x="5606" y="0"/>
                </a:cubicBezTo>
                <a:lnTo>
                  <a:pt x="5606" y="0"/>
                </a:lnTo>
                <a:cubicBezTo>
                  <a:pt x="5961" y="0"/>
                  <a:pt x="6311" y="93"/>
                  <a:pt x="6618" y="269"/>
                </a:cubicBezTo>
                <a:lnTo>
                  <a:pt x="6618" y="269"/>
                </a:lnTo>
                <a:cubicBezTo>
                  <a:pt x="6916" y="440"/>
                  <a:pt x="7168" y="685"/>
                  <a:pt x="7347" y="977"/>
                </a:cubicBezTo>
                <a:lnTo>
                  <a:pt x="7347" y="977"/>
                </a:lnTo>
                <a:cubicBezTo>
                  <a:pt x="7384" y="1037"/>
                  <a:pt x="7365" y="1115"/>
                  <a:pt x="7305" y="1152"/>
                </a:cubicBezTo>
                <a:lnTo>
                  <a:pt x="7305" y="1152"/>
                </a:lnTo>
                <a:cubicBezTo>
                  <a:pt x="7245" y="1188"/>
                  <a:pt x="7166" y="1169"/>
                  <a:pt x="7130" y="1109"/>
                </a:cubicBezTo>
                <a:lnTo>
                  <a:pt x="7130" y="1109"/>
                </a:lnTo>
                <a:cubicBezTo>
                  <a:pt x="6973" y="854"/>
                  <a:pt x="6752" y="639"/>
                  <a:pt x="6492" y="490"/>
                </a:cubicBezTo>
                <a:lnTo>
                  <a:pt x="6492" y="490"/>
                </a:lnTo>
                <a:cubicBezTo>
                  <a:pt x="6223" y="336"/>
                  <a:pt x="5917" y="255"/>
                  <a:pt x="5606" y="255"/>
                </a:cubicBezTo>
                <a:lnTo>
                  <a:pt x="5606" y="255"/>
                </a:lnTo>
                <a:cubicBezTo>
                  <a:pt x="4621" y="255"/>
                  <a:pt x="3820" y="1055"/>
                  <a:pt x="3820" y="2039"/>
                </a:cubicBezTo>
                <a:lnTo>
                  <a:pt x="3820" y="2039"/>
                </a:lnTo>
                <a:cubicBezTo>
                  <a:pt x="3820" y="3164"/>
                  <a:pt x="2906" y="4079"/>
                  <a:pt x="1781" y="4079"/>
                </a:cubicBezTo>
              </a:path>
            </a:pathLst>
          </a:custGeom>
          <a:gradFill>
            <a:gsLst>
              <a:gs pos="0">
                <a:schemeClr val="accent2">
                  <a:lumMod val="89000"/>
                </a:schemeClr>
              </a:gs>
              <a:gs pos="0">
                <a:schemeClr val="accent2"/>
              </a:gs>
              <a:gs pos="100000">
                <a:schemeClr val="accent3"/>
              </a:gs>
            </a:gsLst>
            <a:lin ang="18900000" scaled="0"/>
          </a:gradFill>
          <a:ln>
            <a:noFill/>
          </a:ln>
          <a:effectLst/>
        </p:spPr>
        <p:txBody>
          <a:bodyPr wrap="none" anchor="ctr"/>
          <a:lstStyle/>
          <a:p>
            <a:pPr defTabSz="91435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reeform 74">
            <a:extLst>
              <a:ext uri="{FF2B5EF4-FFF2-40B4-BE49-F238E27FC236}">
                <a16:creationId xmlns:a16="http://schemas.microsoft.com/office/drawing/2014/main" id="{DBB53074-2F6C-BA44-BC12-3E15EC0AF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057" y="1341478"/>
            <a:ext cx="3865114" cy="2063030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gradFill>
            <a:gsLst>
              <a:gs pos="0">
                <a:schemeClr val="accent3"/>
              </a:gs>
              <a:gs pos="0">
                <a:schemeClr val="accent3"/>
              </a:gs>
              <a:gs pos="100000">
                <a:schemeClr val="accent4"/>
              </a:gs>
            </a:gsLst>
            <a:lin ang="18900000" scaled="0"/>
          </a:gradFill>
          <a:ln>
            <a:noFill/>
          </a:ln>
          <a:effectLst/>
        </p:spPr>
        <p:txBody>
          <a:bodyPr wrap="none" anchor="ctr"/>
          <a:lstStyle/>
          <a:p>
            <a:pPr defTabSz="914355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9B2F3D-3D31-9D4F-86C3-2D471CA88504}"/>
              </a:ext>
            </a:extLst>
          </p:cNvPr>
          <p:cNvSpPr txBox="1">
            <a:spLocks/>
          </p:cNvSpPr>
          <p:nvPr/>
        </p:nvSpPr>
        <p:spPr>
          <a:xfrm>
            <a:off x="703824" y="3829163"/>
            <a:ext cx="1725556" cy="185885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7582">
              <a:lnSpc>
                <a:spcPts val="1313"/>
              </a:lnSpc>
            </a:pPr>
            <a:r>
              <a:rPr lang="en-US" sz="900" b="1" dirty="0">
                <a:solidFill>
                  <a:prstClr val="black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1 Written quote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B8318-E4C4-D242-AB82-69C884DC7B1F}"/>
              </a:ext>
            </a:extLst>
          </p:cNvPr>
          <p:cNvSpPr txBox="1"/>
          <p:nvPr/>
        </p:nvSpPr>
        <p:spPr>
          <a:xfrm>
            <a:off x="1030306" y="3572850"/>
            <a:ext cx="901209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457178">
              <a:defRPr/>
            </a:pPr>
            <a:r>
              <a:rPr lang="en-IE" sz="1200" dirty="0">
                <a:solidFill>
                  <a:prstClr val="black"/>
                </a:solidFill>
                <a:latin typeface="Arial Black"/>
              </a:rPr>
              <a:t>≤ €5,000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E62B539-C5A2-0B40-8678-C5DD097C993F}"/>
              </a:ext>
            </a:extLst>
          </p:cNvPr>
          <p:cNvSpPr txBox="1">
            <a:spLocks/>
          </p:cNvSpPr>
          <p:nvPr/>
        </p:nvSpPr>
        <p:spPr>
          <a:xfrm>
            <a:off x="2429380" y="3848782"/>
            <a:ext cx="2062622" cy="547009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7582">
              <a:lnSpc>
                <a:spcPts val="1313"/>
              </a:lnSpc>
            </a:pPr>
            <a:r>
              <a:rPr lang="en-US" sz="900" b="1" dirty="0">
                <a:solidFill>
                  <a:prstClr val="black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3 Written quotes </a:t>
            </a:r>
          </a:p>
          <a:p>
            <a:pPr defTabSz="1087582">
              <a:lnSpc>
                <a:spcPts val="1313"/>
              </a:lnSpc>
            </a:pPr>
            <a:r>
              <a:rPr lang="en-US" sz="900" dirty="0">
                <a:solidFill>
                  <a:prstClr val="black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Evaluate quotes based on specification &amp; criteria in the quote request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97B9EE-3417-1647-8474-6BEC78C6FBA4}"/>
              </a:ext>
            </a:extLst>
          </p:cNvPr>
          <p:cNvSpPr txBox="1"/>
          <p:nvPr/>
        </p:nvSpPr>
        <p:spPr>
          <a:xfrm>
            <a:off x="2742605" y="3572850"/>
            <a:ext cx="1720343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355"/>
            <a:r>
              <a:rPr lang="en-IE" sz="1200" dirty="0">
                <a:solidFill>
                  <a:prstClr val="black"/>
                </a:solidFill>
                <a:latin typeface="Arial Black"/>
              </a:rPr>
              <a:t>&gt;€5,000 ≤ €25,000</a:t>
            </a:r>
            <a:endParaRPr lang="en-US" sz="1200" b="1" dirty="0">
              <a:solidFill>
                <a:srgbClr val="000000"/>
              </a:solidFill>
              <a:latin typeface="Arial Black"/>
              <a:ea typeface="League Spartan" charset="0"/>
              <a:cs typeface="Arial Black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DC64857-5BD9-3249-AA69-48CD8EBE394C}"/>
              </a:ext>
            </a:extLst>
          </p:cNvPr>
          <p:cNvSpPr txBox="1">
            <a:spLocks/>
          </p:cNvSpPr>
          <p:nvPr/>
        </p:nvSpPr>
        <p:spPr>
          <a:xfrm>
            <a:off x="4678448" y="3848782"/>
            <a:ext cx="1938451" cy="519309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7582">
              <a:lnSpc>
                <a:spcPts val="1313"/>
              </a:lnSpc>
            </a:pPr>
            <a:r>
              <a:rPr lang="en-US" sz="900" dirty="0">
                <a:solidFill>
                  <a:prstClr val="black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Request for quote required to be run by Procurement Team contact procurement@tus.ie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722023-EF56-E34C-B58B-1456E2E88AF3}"/>
              </a:ext>
            </a:extLst>
          </p:cNvPr>
          <p:cNvSpPr txBox="1"/>
          <p:nvPr/>
        </p:nvSpPr>
        <p:spPr>
          <a:xfrm>
            <a:off x="4734892" y="3579594"/>
            <a:ext cx="1822935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4355"/>
            <a:r>
              <a:rPr lang="en-IE" sz="1200" dirty="0">
                <a:solidFill>
                  <a:prstClr val="black"/>
                </a:solidFill>
                <a:latin typeface="Arial Black"/>
              </a:rPr>
              <a:t>&gt;€25,000 &lt; €50,000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87F31A4-3D4B-D943-A333-7B003C55F5D0}"/>
              </a:ext>
            </a:extLst>
          </p:cNvPr>
          <p:cNvSpPr txBox="1">
            <a:spLocks/>
          </p:cNvSpPr>
          <p:nvPr/>
        </p:nvSpPr>
        <p:spPr>
          <a:xfrm>
            <a:off x="6616899" y="3848783"/>
            <a:ext cx="1725556" cy="352597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7582">
              <a:lnSpc>
                <a:spcPts val="1313"/>
              </a:lnSpc>
            </a:pPr>
            <a:r>
              <a:rPr lang="en-US" sz="900" dirty="0">
                <a:solidFill>
                  <a:prstClr val="black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Tender required contact procurement@tus.ie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24AF34-3CA8-5044-98FC-FAC930DB1267}"/>
              </a:ext>
            </a:extLst>
          </p:cNvPr>
          <p:cNvSpPr txBox="1"/>
          <p:nvPr/>
        </p:nvSpPr>
        <p:spPr>
          <a:xfrm>
            <a:off x="6852746" y="3572850"/>
            <a:ext cx="1253869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355"/>
            <a:r>
              <a:rPr lang="en-IE" sz="1200" dirty="0">
                <a:solidFill>
                  <a:prstClr val="black"/>
                </a:solidFill>
                <a:latin typeface="Arial Black"/>
              </a:rPr>
              <a:t>€50,000 plus</a:t>
            </a:r>
            <a:endParaRPr lang="en-US" sz="1200" b="1" dirty="0">
              <a:solidFill>
                <a:srgbClr val="000000"/>
              </a:solidFill>
              <a:latin typeface="Arial Black"/>
              <a:ea typeface="League Spartan" charset="0"/>
              <a:cs typeface="Arial Black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98CD5C-0F17-1D43-B52F-7AFEB451944F}"/>
              </a:ext>
            </a:extLst>
          </p:cNvPr>
          <p:cNvSpPr txBox="1"/>
          <p:nvPr/>
        </p:nvSpPr>
        <p:spPr>
          <a:xfrm>
            <a:off x="1347574" y="1922873"/>
            <a:ext cx="633507" cy="90024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55"/>
            <a:r>
              <a:rPr lang="en-US" sz="5250" b="1" dirty="0">
                <a:solidFill>
                  <a:srgbClr val="AF6D04"/>
                </a:solidFill>
                <a:latin typeface="Arial Black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D73ECD-950A-B04F-A562-946D3C13E32E}"/>
              </a:ext>
            </a:extLst>
          </p:cNvPr>
          <p:cNvSpPr txBox="1"/>
          <p:nvPr/>
        </p:nvSpPr>
        <p:spPr>
          <a:xfrm>
            <a:off x="3286024" y="1922873"/>
            <a:ext cx="633507" cy="90024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55"/>
            <a:r>
              <a:rPr lang="en-US" sz="5250" b="1" dirty="0">
                <a:solidFill>
                  <a:srgbClr val="85458A"/>
                </a:solidFill>
                <a:latin typeface="Arial Black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9A3B6C-6E2C-D145-9B00-F75E9FDC4A36}"/>
              </a:ext>
            </a:extLst>
          </p:cNvPr>
          <p:cNvSpPr txBox="1"/>
          <p:nvPr/>
        </p:nvSpPr>
        <p:spPr>
          <a:xfrm>
            <a:off x="5224474" y="1922873"/>
            <a:ext cx="633507" cy="90024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55"/>
            <a:r>
              <a:rPr lang="en-US" sz="5250" b="1" dirty="0">
                <a:solidFill>
                  <a:srgbClr val="1C5687"/>
                </a:solidFill>
                <a:latin typeface="Arial Black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8A4505-B178-584C-AAAE-5DF6568C57F9}"/>
              </a:ext>
            </a:extLst>
          </p:cNvPr>
          <p:cNvSpPr txBox="1"/>
          <p:nvPr/>
        </p:nvSpPr>
        <p:spPr>
          <a:xfrm>
            <a:off x="7162926" y="1922873"/>
            <a:ext cx="633507" cy="90024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355"/>
            <a:r>
              <a:rPr lang="en-US" sz="5250" b="1" dirty="0">
                <a:solidFill>
                  <a:srgbClr val="4C7D7A"/>
                </a:solidFill>
                <a:latin typeface="Arial Black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A2DE6F-A1FD-9343-BC67-E733422A4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1" y="367146"/>
            <a:ext cx="8348612" cy="876438"/>
          </a:xfrm>
        </p:spPr>
        <p:txBody>
          <a:bodyPr/>
          <a:lstStyle/>
          <a:p>
            <a:r>
              <a:rPr lang="en-GB" sz="2000" dirty="0"/>
              <a:t>Procurement Thresholds</a:t>
            </a:r>
            <a:endParaRPr lang="en-US" sz="200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AE6B009-1F96-B59C-296E-2EA8380B9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1" y="4427857"/>
            <a:ext cx="4595948" cy="6269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914355"/>
            <a:endParaRPr lang="en-US" sz="2449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E4168-33D6-A045-D9E4-B7FB392E79C1}"/>
              </a:ext>
            </a:extLst>
          </p:cNvPr>
          <p:cNvSpPr txBox="1"/>
          <p:nvPr/>
        </p:nvSpPr>
        <p:spPr>
          <a:xfrm>
            <a:off x="639895" y="4438035"/>
            <a:ext cx="2822696" cy="276999"/>
          </a:xfrm>
          <a:prstGeom prst="rect">
            <a:avLst/>
          </a:prstGeom>
          <a:noFill/>
        </p:spPr>
        <p:txBody>
          <a:bodyPr wrap="none" lIns="0" rtlCol="0" anchor="b" anchorCtr="0">
            <a:spAutoFit/>
          </a:bodyPr>
          <a:lstStyle/>
          <a:p>
            <a:pPr defTabSz="914355"/>
            <a:r>
              <a:rPr lang="en-US" sz="1200" dirty="0">
                <a:solidFill>
                  <a:prstClr val="white"/>
                </a:solidFill>
                <a:latin typeface="Arial Black"/>
                <a:ea typeface="League Spartan" charset="0"/>
                <a:cs typeface="Arial Black" panose="020B0604020202020204" pitchFamily="34" charset="0"/>
              </a:rPr>
              <a:t>Sole Supplier form requirements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9FB28FE-63E7-B8F2-906E-760691C01516}"/>
              </a:ext>
            </a:extLst>
          </p:cNvPr>
          <p:cNvSpPr txBox="1">
            <a:spLocks/>
          </p:cNvSpPr>
          <p:nvPr/>
        </p:nvSpPr>
        <p:spPr>
          <a:xfrm>
            <a:off x="482014" y="4664979"/>
            <a:ext cx="4678974" cy="383054"/>
          </a:xfrm>
          <a:prstGeom prst="rect">
            <a:avLst/>
          </a:prstGeom>
        </p:spPr>
        <p:txBody>
          <a:bodyPr vert="horz" wrap="square" lIns="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2" indent="-171442" algn="l" defTabSz="1087582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IE" sz="900" dirty="0">
                <a:solidFill>
                  <a:prstClr val="white"/>
                </a:solidFill>
                <a:latin typeface="Cambria"/>
              </a:rPr>
              <a:t>≤ €5,000 excl. VAT </a:t>
            </a:r>
            <a:r>
              <a:rPr lang="en-IE" sz="900" u="sng" dirty="0">
                <a:solidFill>
                  <a:prstClr val="white"/>
                </a:solidFill>
                <a:latin typeface="Cambria"/>
              </a:rPr>
              <a:t>no</a:t>
            </a:r>
            <a:r>
              <a:rPr lang="en-IE" sz="900" dirty="0">
                <a:solidFill>
                  <a:prstClr val="white"/>
                </a:solidFill>
                <a:latin typeface="Cambria"/>
              </a:rPr>
              <a:t> form required, 1 written quote </a:t>
            </a:r>
          </a:p>
          <a:p>
            <a:pPr marL="171442" indent="-171442" algn="l" defTabSz="1087582">
              <a:lnSpc>
                <a:spcPts val="1313"/>
              </a:lnSpc>
              <a:buFont typeface="Arial" panose="020B0604020202020204" pitchFamily="34" charset="0"/>
              <a:buChar char="•"/>
            </a:pPr>
            <a:r>
              <a:rPr lang="en-GB" sz="900" b="1" dirty="0">
                <a:solidFill>
                  <a:prstClr val="white"/>
                </a:solidFill>
              </a:rPr>
              <a:t>≥ </a:t>
            </a:r>
            <a:r>
              <a:rPr lang="en-IE" sz="900" dirty="0">
                <a:solidFill>
                  <a:prstClr val="white"/>
                </a:solidFill>
              </a:rPr>
              <a:t>€</a:t>
            </a:r>
            <a:r>
              <a:rPr lang="en-US" sz="900" dirty="0">
                <a:solidFill>
                  <a:prstClr val="white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5,000 </a:t>
            </a:r>
            <a:r>
              <a:rPr lang="en-IE" sz="900" dirty="0">
                <a:solidFill>
                  <a:prstClr val="white"/>
                </a:solidFill>
                <a:latin typeface="Cambria"/>
              </a:rPr>
              <a:t>excl. VAT</a:t>
            </a:r>
            <a:r>
              <a:rPr lang="en-US" sz="900" dirty="0">
                <a:solidFill>
                  <a:prstClr val="white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 Sole Supplier form required only if there is no other supplier option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E12822-F633-A68B-CC92-54225D8F1210}"/>
              </a:ext>
            </a:extLst>
          </p:cNvPr>
          <p:cNvSpPr txBox="1"/>
          <p:nvPr/>
        </p:nvSpPr>
        <p:spPr>
          <a:xfrm>
            <a:off x="5083685" y="4422321"/>
            <a:ext cx="3557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mbria" panose="02040503050406030204" pitchFamily="18" charset="0"/>
                <a:ea typeface="Lato Light" panose="020F0502020204030203" pitchFamily="34" charset="0"/>
              </a:rPr>
              <a:t>Note: </a:t>
            </a:r>
            <a:r>
              <a:rPr lang="en-US" sz="1200" dirty="0">
                <a:solidFill>
                  <a:schemeClr val="accent2"/>
                </a:solidFill>
                <a:latin typeface="Cambria" panose="02040503050406030204" pitchFamily="18" charset="0"/>
                <a:ea typeface="Lato Light" panose="020F0502020204030203" pitchFamily="34" charset="0"/>
              </a:rPr>
              <a:t>Figures quoted are excl of VAT &amp; the full contract/order values needs to be considered.</a:t>
            </a:r>
          </a:p>
          <a:p>
            <a:r>
              <a:rPr lang="en-US" sz="1200" dirty="0">
                <a:solidFill>
                  <a:schemeClr val="accent2"/>
                </a:solidFill>
                <a:latin typeface="Cambria" panose="02040503050406030204" pitchFamily="18" charset="0"/>
                <a:ea typeface="Lato Light" panose="020F0502020204030203" pitchFamily="34" charset="0"/>
              </a:rPr>
              <a:t>See notes below for additional info.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6CD6A1D-349A-B19B-C2B6-3DB037A6668F}"/>
              </a:ext>
            </a:extLst>
          </p:cNvPr>
          <p:cNvSpPr/>
          <p:nvPr/>
        </p:nvSpPr>
        <p:spPr>
          <a:xfrm rot="5400000">
            <a:off x="5529334" y="5024170"/>
            <a:ext cx="131223" cy="107438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1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7BEAF-BD01-E030-230D-3A5A82ECF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6E1F75-CC4C-A5D1-2946-F3BB2ED40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0836" y="1510948"/>
            <a:ext cx="3310164" cy="332105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0" i="1" dirty="0"/>
              <a:t>Barry Coleman</a:t>
            </a:r>
          </a:p>
          <a:p>
            <a:r>
              <a:rPr lang="en-US" b="0" i="1" dirty="0"/>
              <a:t>Trudy Stack</a:t>
            </a:r>
          </a:p>
          <a:p>
            <a:r>
              <a:rPr lang="en-US" dirty="0"/>
              <a:t> </a:t>
            </a:r>
            <a:r>
              <a:rPr lang="en-US" b="0" i="1" dirty="0"/>
              <a:t>Jacintha Burns </a:t>
            </a:r>
          </a:p>
          <a:p>
            <a:r>
              <a:rPr lang="en-US" b="0" i="1" dirty="0"/>
              <a:t>Trish O’Connell</a:t>
            </a:r>
          </a:p>
          <a:p>
            <a:pPr marL="685800" lvl="4" indent="0">
              <a:buNone/>
            </a:pPr>
            <a:endParaRPr lang="en-US" b="0" dirty="0"/>
          </a:p>
          <a:p>
            <a:pPr marL="685800" lvl="4" indent="0">
              <a:buNone/>
            </a:pPr>
            <a:endParaRPr lang="en-US" b="0" dirty="0"/>
          </a:p>
          <a:p>
            <a:r>
              <a:rPr lang="en-US" sz="15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Contact: procurement@tus.ie</a:t>
            </a:r>
            <a:endParaRPr lang="en-US" sz="1500" b="1" dirty="0">
              <a:solidFill>
                <a:srgbClr val="0070C0"/>
              </a:solidFill>
            </a:endParaRPr>
          </a:p>
          <a:p>
            <a:pPr marL="0" lvl="1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685800" lvl="4" indent="0">
              <a:buNone/>
            </a:pP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46E67-3DBF-BA9C-FE66-94C7F858E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64" y="160935"/>
            <a:ext cx="3057757" cy="44212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027EFB-953C-10E8-01A5-D04846587CCD}"/>
              </a:ext>
            </a:extLst>
          </p:cNvPr>
          <p:cNvSpPr txBox="1"/>
          <p:nvPr/>
        </p:nvSpPr>
        <p:spPr>
          <a:xfrm>
            <a:off x="556464" y="3237496"/>
            <a:ext cx="30577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https://tus.ie/procurement-and-contracts/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94F229-DBE0-9274-5284-56EA89CBA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234" y="987137"/>
            <a:ext cx="3598338" cy="591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668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F45EE8-97AC-835C-D4A2-9454E83994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5AC35F-CA45-D445-8225-37E1467C2279}" type="datetime4">
              <a:rPr lang="en-US" smtClean="0"/>
              <a:t>October 8, 2025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5D8C8E-F5C1-8F68-F2CE-E5D04AC5B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862" y="416775"/>
            <a:ext cx="6858000" cy="876438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BAF71-0F9E-744D-DA7D-43EEAC7ED4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529" y="1288930"/>
            <a:ext cx="8351521" cy="3320416"/>
          </a:xfrm>
        </p:spPr>
        <p:txBody>
          <a:bodyPr/>
          <a:lstStyle/>
          <a:p>
            <a:r>
              <a:rPr lang="en-GB" dirty="0"/>
              <a:t>Sole Supplier Form in Procurement Process</a:t>
            </a:r>
          </a:p>
          <a:p>
            <a:endParaRPr lang="en-GB" b="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0" dirty="0"/>
              <a:t>What is it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0" dirty="0"/>
              <a:t>When to use it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0" dirty="0"/>
              <a:t>What’s required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ADF025-CB3F-B40E-CEEE-51B78403D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050" y="762870"/>
            <a:ext cx="3970087" cy="4266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018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21">
            <a:extLst>
              <a:ext uri="{FF2B5EF4-FFF2-40B4-BE49-F238E27FC236}">
                <a16:creationId xmlns:a16="http://schemas.microsoft.com/office/drawing/2014/main" id="{A8F88457-E462-BE4F-882A-2615FD062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579" y="1495844"/>
            <a:ext cx="1628891" cy="347649"/>
          </a:xfrm>
          <a:custGeom>
            <a:avLst/>
            <a:gdLst>
              <a:gd name="connsiteX0" fmla="*/ 0 w 4343709"/>
              <a:gd name="connsiteY0" fmla="*/ 774502 h 927064"/>
              <a:gd name="connsiteX1" fmla="*/ 37247 w 4343709"/>
              <a:gd name="connsiteY1" fmla="*/ 774502 h 927064"/>
              <a:gd name="connsiteX2" fmla="*/ 37247 w 4343709"/>
              <a:gd name="connsiteY2" fmla="*/ 927064 h 927064"/>
              <a:gd name="connsiteX3" fmla="*/ 0 w 4343709"/>
              <a:gd name="connsiteY3" fmla="*/ 927064 h 927064"/>
              <a:gd name="connsiteX4" fmla="*/ 4306461 w 4343709"/>
              <a:gd name="connsiteY4" fmla="*/ 576756 h 927064"/>
              <a:gd name="connsiteX5" fmla="*/ 4343709 w 4343709"/>
              <a:gd name="connsiteY5" fmla="*/ 576756 h 927064"/>
              <a:gd name="connsiteX6" fmla="*/ 4343709 w 4343709"/>
              <a:gd name="connsiteY6" fmla="*/ 729318 h 927064"/>
              <a:gd name="connsiteX7" fmla="*/ 4306461 w 4343709"/>
              <a:gd name="connsiteY7" fmla="*/ 729318 h 927064"/>
              <a:gd name="connsiteX8" fmla="*/ 0 w 4343709"/>
              <a:gd name="connsiteY8" fmla="*/ 472392 h 927064"/>
              <a:gd name="connsiteX9" fmla="*/ 37247 w 4343709"/>
              <a:gd name="connsiteY9" fmla="*/ 472392 h 927064"/>
              <a:gd name="connsiteX10" fmla="*/ 37247 w 4343709"/>
              <a:gd name="connsiteY10" fmla="*/ 624944 h 927064"/>
              <a:gd name="connsiteX11" fmla="*/ 0 w 4343709"/>
              <a:gd name="connsiteY11" fmla="*/ 624944 h 927064"/>
              <a:gd name="connsiteX12" fmla="*/ 4334503 w 4343709"/>
              <a:gd name="connsiteY12" fmla="*/ 269152 h 927064"/>
              <a:gd name="connsiteX13" fmla="*/ 4343609 w 4343709"/>
              <a:gd name="connsiteY13" fmla="*/ 349129 h 927064"/>
              <a:gd name="connsiteX14" fmla="*/ 4343609 w 4343709"/>
              <a:gd name="connsiteY14" fmla="*/ 421724 h 927064"/>
              <a:gd name="connsiteX15" fmla="*/ 4303281 w 4343709"/>
              <a:gd name="connsiteY15" fmla="*/ 421724 h 927064"/>
              <a:gd name="connsiteX16" fmla="*/ 4303281 w 4343709"/>
              <a:gd name="connsiteY16" fmla="*/ 349129 h 927064"/>
              <a:gd name="connsiteX17" fmla="*/ 4295475 w 4343709"/>
              <a:gd name="connsiteY17" fmla="*/ 276535 h 927064"/>
              <a:gd name="connsiteX18" fmla="*/ 55171 w 4343709"/>
              <a:gd name="connsiteY18" fmla="*/ 164788 h 927064"/>
              <a:gd name="connsiteX19" fmla="*/ 86675 w 4343709"/>
              <a:gd name="connsiteY19" fmla="*/ 186280 h 927064"/>
              <a:gd name="connsiteX20" fmla="*/ 41842 w 4343709"/>
              <a:gd name="connsiteY20" fmla="*/ 322817 h 927064"/>
              <a:gd name="connsiteX21" fmla="*/ 5491 w 4343709"/>
              <a:gd name="connsiteY21" fmla="*/ 319024 h 927064"/>
              <a:gd name="connsiteX22" fmla="*/ 55171 w 4343709"/>
              <a:gd name="connsiteY22" fmla="*/ 164788 h 927064"/>
              <a:gd name="connsiteX23" fmla="*/ 4135707 w 4343709"/>
              <a:gd name="connsiteY23" fmla="*/ 27463 h 927064"/>
              <a:gd name="connsiteX24" fmla="*/ 4261287 w 4343709"/>
              <a:gd name="connsiteY24" fmla="*/ 122413 h 927064"/>
              <a:gd name="connsiteX25" fmla="*/ 4232970 w 4343709"/>
              <a:gd name="connsiteY25" fmla="*/ 147075 h 927064"/>
              <a:gd name="connsiteX26" fmla="*/ 4119702 w 4343709"/>
              <a:gd name="connsiteY26" fmla="*/ 61990 h 927064"/>
              <a:gd name="connsiteX27" fmla="*/ 3828574 w 4343709"/>
              <a:gd name="connsiteY27" fmla="*/ 0 h 927064"/>
              <a:gd name="connsiteX28" fmla="*/ 3981136 w 4343709"/>
              <a:gd name="connsiteY28" fmla="*/ 0 h 927064"/>
              <a:gd name="connsiteX29" fmla="*/ 3981136 w 4343709"/>
              <a:gd name="connsiteY29" fmla="*/ 37248 h 927064"/>
              <a:gd name="connsiteX30" fmla="*/ 3828574 w 4343709"/>
              <a:gd name="connsiteY30" fmla="*/ 37248 h 927064"/>
              <a:gd name="connsiteX31" fmla="*/ 3520970 w 4343709"/>
              <a:gd name="connsiteY31" fmla="*/ 0 h 927064"/>
              <a:gd name="connsiteX32" fmla="*/ 3673522 w 4343709"/>
              <a:gd name="connsiteY32" fmla="*/ 0 h 927064"/>
              <a:gd name="connsiteX33" fmla="*/ 3673522 w 4343709"/>
              <a:gd name="connsiteY33" fmla="*/ 37248 h 927064"/>
              <a:gd name="connsiteX34" fmla="*/ 3520970 w 4343709"/>
              <a:gd name="connsiteY34" fmla="*/ 37248 h 927064"/>
              <a:gd name="connsiteX35" fmla="*/ 3218860 w 4343709"/>
              <a:gd name="connsiteY35" fmla="*/ 0 h 927064"/>
              <a:gd name="connsiteX36" fmla="*/ 3371412 w 4343709"/>
              <a:gd name="connsiteY36" fmla="*/ 0 h 927064"/>
              <a:gd name="connsiteX37" fmla="*/ 3371412 w 4343709"/>
              <a:gd name="connsiteY37" fmla="*/ 37248 h 927064"/>
              <a:gd name="connsiteX38" fmla="*/ 3218860 w 4343709"/>
              <a:gd name="connsiteY38" fmla="*/ 37248 h 927064"/>
              <a:gd name="connsiteX39" fmla="*/ 2911256 w 4343709"/>
              <a:gd name="connsiteY39" fmla="*/ 0 h 927064"/>
              <a:gd name="connsiteX40" fmla="*/ 3063818 w 4343709"/>
              <a:gd name="connsiteY40" fmla="*/ 0 h 927064"/>
              <a:gd name="connsiteX41" fmla="*/ 3063818 w 4343709"/>
              <a:gd name="connsiteY41" fmla="*/ 37248 h 927064"/>
              <a:gd name="connsiteX42" fmla="*/ 2911256 w 4343709"/>
              <a:gd name="connsiteY42" fmla="*/ 37248 h 927064"/>
              <a:gd name="connsiteX43" fmla="*/ 2609142 w 4343709"/>
              <a:gd name="connsiteY43" fmla="*/ 0 h 927064"/>
              <a:gd name="connsiteX44" fmla="*/ 2761694 w 4343709"/>
              <a:gd name="connsiteY44" fmla="*/ 0 h 927064"/>
              <a:gd name="connsiteX45" fmla="*/ 2761694 w 4343709"/>
              <a:gd name="connsiteY45" fmla="*/ 37248 h 927064"/>
              <a:gd name="connsiteX46" fmla="*/ 2609142 w 4343709"/>
              <a:gd name="connsiteY46" fmla="*/ 37248 h 927064"/>
              <a:gd name="connsiteX47" fmla="*/ 2301538 w 4343709"/>
              <a:gd name="connsiteY47" fmla="*/ 0 h 927064"/>
              <a:gd name="connsiteX48" fmla="*/ 2454090 w 4343709"/>
              <a:gd name="connsiteY48" fmla="*/ 0 h 927064"/>
              <a:gd name="connsiteX49" fmla="*/ 2454090 w 4343709"/>
              <a:gd name="connsiteY49" fmla="*/ 37248 h 927064"/>
              <a:gd name="connsiteX50" fmla="*/ 2301538 w 4343709"/>
              <a:gd name="connsiteY50" fmla="*/ 37248 h 927064"/>
              <a:gd name="connsiteX51" fmla="*/ 1999428 w 4343709"/>
              <a:gd name="connsiteY51" fmla="*/ 0 h 927064"/>
              <a:gd name="connsiteX52" fmla="*/ 2151990 w 4343709"/>
              <a:gd name="connsiteY52" fmla="*/ 0 h 927064"/>
              <a:gd name="connsiteX53" fmla="*/ 2151990 w 4343709"/>
              <a:gd name="connsiteY53" fmla="*/ 37248 h 927064"/>
              <a:gd name="connsiteX54" fmla="*/ 1999428 w 4343709"/>
              <a:gd name="connsiteY54" fmla="*/ 37248 h 927064"/>
              <a:gd name="connsiteX55" fmla="*/ 1691824 w 4343709"/>
              <a:gd name="connsiteY55" fmla="*/ 0 h 927064"/>
              <a:gd name="connsiteX56" fmla="*/ 1844376 w 4343709"/>
              <a:gd name="connsiteY56" fmla="*/ 0 h 927064"/>
              <a:gd name="connsiteX57" fmla="*/ 1844376 w 4343709"/>
              <a:gd name="connsiteY57" fmla="*/ 37248 h 927064"/>
              <a:gd name="connsiteX58" fmla="*/ 1691824 w 4343709"/>
              <a:gd name="connsiteY58" fmla="*/ 37248 h 927064"/>
              <a:gd name="connsiteX59" fmla="*/ 1389711 w 4343709"/>
              <a:gd name="connsiteY59" fmla="*/ 0 h 927064"/>
              <a:gd name="connsiteX60" fmla="*/ 1542273 w 4343709"/>
              <a:gd name="connsiteY60" fmla="*/ 0 h 927064"/>
              <a:gd name="connsiteX61" fmla="*/ 1542273 w 4343709"/>
              <a:gd name="connsiteY61" fmla="*/ 37248 h 927064"/>
              <a:gd name="connsiteX62" fmla="*/ 1389711 w 4343709"/>
              <a:gd name="connsiteY62" fmla="*/ 37248 h 927064"/>
              <a:gd name="connsiteX63" fmla="*/ 1082106 w 4343709"/>
              <a:gd name="connsiteY63" fmla="*/ 0 h 927064"/>
              <a:gd name="connsiteX64" fmla="*/ 1234658 w 4343709"/>
              <a:gd name="connsiteY64" fmla="*/ 0 h 927064"/>
              <a:gd name="connsiteX65" fmla="*/ 1234658 w 4343709"/>
              <a:gd name="connsiteY65" fmla="*/ 37248 h 927064"/>
              <a:gd name="connsiteX66" fmla="*/ 1082106 w 4343709"/>
              <a:gd name="connsiteY66" fmla="*/ 37248 h 927064"/>
              <a:gd name="connsiteX67" fmla="*/ 779996 w 4343709"/>
              <a:gd name="connsiteY67" fmla="*/ 0 h 927064"/>
              <a:gd name="connsiteX68" fmla="*/ 932548 w 4343709"/>
              <a:gd name="connsiteY68" fmla="*/ 0 h 927064"/>
              <a:gd name="connsiteX69" fmla="*/ 932548 w 4343709"/>
              <a:gd name="connsiteY69" fmla="*/ 37248 h 927064"/>
              <a:gd name="connsiteX70" fmla="*/ 779996 w 4343709"/>
              <a:gd name="connsiteY70" fmla="*/ 37248 h 927064"/>
              <a:gd name="connsiteX71" fmla="*/ 472392 w 4343709"/>
              <a:gd name="connsiteY71" fmla="*/ 0 h 927064"/>
              <a:gd name="connsiteX72" fmla="*/ 624954 w 4343709"/>
              <a:gd name="connsiteY72" fmla="*/ 0 h 927064"/>
              <a:gd name="connsiteX73" fmla="*/ 624954 w 4343709"/>
              <a:gd name="connsiteY73" fmla="*/ 37248 h 927064"/>
              <a:gd name="connsiteX74" fmla="*/ 472392 w 4343709"/>
              <a:gd name="connsiteY74" fmla="*/ 37248 h 927064"/>
              <a:gd name="connsiteX75" fmla="*/ 320390 w 4343709"/>
              <a:gd name="connsiteY75" fmla="*/ 0 h 927064"/>
              <a:gd name="connsiteX76" fmla="*/ 322850 w 4343709"/>
              <a:gd name="connsiteY76" fmla="*/ 38122 h 927064"/>
              <a:gd name="connsiteX77" fmla="*/ 189966 w 4343709"/>
              <a:gd name="connsiteY77" fmla="*/ 81163 h 927064"/>
              <a:gd name="connsiteX78" fmla="*/ 170279 w 4343709"/>
              <a:gd name="connsiteY78" fmla="*/ 50419 h 927064"/>
              <a:gd name="connsiteX79" fmla="*/ 320390 w 4343709"/>
              <a:gd name="connsiteY79" fmla="*/ 0 h 92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343709" h="927064">
                <a:moveTo>
                  <a:pt x="0" y="774502"/>
                </a:moveTo>
                <a:lnTo>
                  <a:pt x="37247" y="774502"/>
                </a:lnTo>
                <a:lnTo>
                  <a:pt x="37247" y="927064"/>
                </a:lnTo>
                <a:lnTo>
                  <a:pt x="0" y="927064"/>
                </a:lnTo>
                <a:close/>
                <a:moveTo>
                  <a:pt x="4306461" y="576756"/>
                </a:moveTo>
                <a:lnTo>
                  <a:pt x="4343709" y="576756"/>
                </a:lnTo>
                <a:lnTo>
                  <a:pt x="4343709" y="729318"/>
                </a:lnTo>
                <a:lnTo>
                  <a:pt x="4306461" y="729318"/>
                </a:lnTo>
                <a:close/>
                <a:moveTo>
                  <a:pt x="0" y="472392"/>
                </a:moveTo>
                <a:lnTo>
                  <a:pt x="37247" y="472392"/>
                </a:lnTo>
                <a:lnTo>
                  <a:pt x="37247" y="624944"/>
                </a:lnTo>
                <a:lnTo>
                  <a:pt x="0" y="624944"/>
                </a:lnTo>
                <a:close/>
                <a:moveTo>
                  <a:pt x="4334503" y="269152"/>
                </a:moveTo>
                <a:cubicBezTo>
                  <a:pt x="4339707" y="294991"/>
                  <a:pt x="4343609" y="322060"/>
                  <a:pt x="4343609" y="349129"/>
                </a:cubicBezTo>
                <a:lnTo>
                  <a:pt x="4343609" y="421724"/>
                </a:lnTo>
                <a:lnTo>
                  <a:pt x="4303281" y="421724"/>
                </a:lnTo>
                <a:lnTo>
                  <a:pt x="4303281" y="349129"/>
                </a:lnTo>
                <a:cubicBezTo>
                  <a:pt x="4303281" y="325751"/>
                  <a:pt x="4301980" y="301143"/>
                  <a:pt x="4295475" y="276535"/>
                </a:cubicBezTo>
                <a:close/>
                <a:moveTo>
                  <a:pt x="55171" y="164788"/>
                </a:moveTo>
                <a:lnTo>
                  <a:pt x="86675" y="186280"/>
                </a:lnTo>
                <a:cubicBezTo>
                  <a:pt x="61229" y="228000"/>
                  <a:pt x="46689" y="273512"/>
                  <a:pt x="41842" y="322817"/>
                </a:cubicBezTo>
                <a:lnTo>
                  <a:pt x="5491" y="319024"/>
                </a:lnTo>
                <a:cubicBezTo>
                  <a:pt x="10338" y="264662"/>
                  <a:pt x="27302" y="211565"/>
                  <a:pt x="55171" y="164788"/>
                </a:cubicBezTo>
                <a:close/>
                <a:moveTo>
                  <a:pt x="4135707" y="27463"/>
                </a:moveTo>
                <a:cubicBezTo>
                  <a:pt x="4184954" y="48426"/>
                  <a:pt x="4228045" y="81720"/>
                  <a:pt x="4261287" y="122413"/>
                </a:cubicBezTo>
                <a:lnTo>
                  <a:pt x="4232970" y="147075"/>
                </a:lnTo>
                <a:cubicBezTo>
                  <a:pt x="4202191" y="110082"/>
                  <a:pt x="4164024" y="81720"/>
                  <a:pt x="4119702" y="61990"/>
                </a:cubicBezTo>
                <a:close/>
                <a:moveTo>
                  <a:pt x="3828574" y="0"/>
                </a:moveTo>
                <a:lnTo>
                  <a:pt x="3981136" y="0"/>
                </a:lnTo>
                <a:lnTo>
                  <a:pt x="3981136" y="37248"/>
                </a:lnTo>
                <a:lnTo>
                  <a:pt x="3828574" y="37248"/>
                </a:lnTo>
                <a:close/>
                <a:moveTo>
                  <a:pt x="3520970" y="0"/>
                </a:moveTo>
                <a:lnTo>
                  <a:pt x="3673522" y="0"/>
                </a:lnTo>
                <a:lnTo>
                  <a:pt x="3673522" y="37248"/>
                </a:lnTo>
                <a:lnTo>
                  <a:pt x="3520970" y="37248"/>
                </a:lnTo>
                <a:close/>
                <a:moveTo>
                  <a:pt x="3218860" y="0"/>
                </a:moveTo>
                <a:lnTo>
                  <a:pt x="3371412" y="0"/>
                </a:lnTo>
                <a:lnTo>
                  <a:pt x="3371412" y="37248"/>
                </a:lnTo>
                <a:lnTo>
                  <a:pt x="3218860" y="37248"/>
                </a:lnTo>
                <a:close/>
                <a:moveTo>
                  <a:pt x="2911256" y="0"/>
                </a:moveTo>
                <a:lnTo>
                  <a:pt x="3063818" y="0"/>
                </a:lnTo>
                <a:lnTo>
                  <a:pt x="3063818" y="37248"/>
                </a:lnTo>
                <a:lnTo>
                  <a:pt x="2911256" y="37248"/>
                </a:lnTo>
                <a:close/>
                <a:moveTo>
                  <a:pt x="2609142" y="0"/>
                </a:moveTo>
                <a:lnTo>
                  <a:pt x="2761694" y="0"/>
                </a:lnTo>
                <a:lnTo>
                  <a:pt x="2761694" y="37248"/>
                </a:lnTo>
                <a:lnTo>
                  <a:pt x="2609142" y="37248"/>
                </a:lnTo>
                <a:close/>
                <a:moveTo>
                  <a:pt x="2301538" y="0"/>
                </a:moveTo>
                <a:lnTo>
                  <a:pt x="2454090" y="0"/>
                </a:lnTo>
                <a:lnTo>
                  <a:pt x="2454090" y="37248"/>
                </a:lnTo>
                <a:lnTo>
                  <a:pt x="2301538" y="37248"/>
                </a:lnTo>
                <a:close/>
                <a:moveTo>
                  <a:pt x="1999428" y="0"/>
                </a:moveTo>
                <a:lnTo>
                  <a:pt x="2151990" y="0"/>
                </a:lnTo>
                <a:lnTo>
                  <a:pt x="2151990" y="37248"/>
                </a:lnTo>
                <a:lnTo>
                  <a:pt x="1999428" y="37248"/>
                </a:lnTo>
                <a:close/>
                <a:moveTo>
                  <a:pt x="1691824" y="0"/>
                </a:moveTo>
                <a:lnTo>
                  <a:pt x="1844376" y="0"/>
                </a:lnTo>
                <a:lnTo>
                  <a:pt x="1844376" y="37248"/>
                </a:lnTo>
                <a:lnTo>
                  <a:pt x="1691824" y="37248"/>
                </a:lnTo>
                <a:close/>
                <a:moveTo>
                  <a:pt x="1389711" y="0"/>
                </a:moveTo>
                <a:lnTo>
                  <a:pt x="1542273" y="0"/>
                </a:lnTo>
                <a:lnTo>
                  <a:pt x="1542273" y="37248"/>
                </a:lnTo>
                <a:lnTo>
                  <a:pt x="1389711" y="37248"/>
                </a:lnTo>
                <a:close/>
                <a:moveTo>
                  <a:pt x="1082106" y="0"/>
                </a:moveTo>
                <a:lnTo>
                  <a:pt x="1234658" y="0"/>
                </a:lnTo>
                <a:lnTo>
                  <a:pt x="1234658" y="37248"/>
                </a:lnTo>
                <a:lnTo>
                  <a:pt x="1082106" y="37248"/>
                </a:lnTo>
                <a:close/>
                <a:moveTo>
                  <a:pt x="779996" y="0"/>
                </a:moveTo>
                <a:lnTo>
                  <a:pt x="932548" y="0"/>
                </a:lnTo>
                <a:lnTo>
                  <a:pt x="932548" y="37248"/>
                </a:lnTo>
                <a:lnTo>
                  <a:pt x="779996" y="37248"/>
                </a:lnTo>
                <a:close/>
                <a:moveTo>
                  <a:pt x="472392" y="0"/>
                </a:moveTo>
                <a:lnTo>
                  <a:pt x="624954" y="0"/>
                </a:lnTo>
                <a:lnTo>
                  <a:pt x="624954" y="37248"/>
                </a:lnTo>
                <a:lnTo>
                  <a:pt x="472392" y="37248"/>
                </a:lnTo>
                <a:close/>
                <a:moveTo>
                  <a:pt x="320390" y="0"/>
                </a:moveTo>
                <a:lnTo>
                  <a:pt x="322850" y="38122"/>
                </a:lnTo>
                <a:cubicBezTo>
                  <a:pt x="276095" y="41811"/>
                  <a:pt x="230569" y="56568"/>
                  <a:pt x="189966" y="81163"/>
                </a:cubicBezTo>
                <a:lnTo>
                  <a:pt x="170279" y="50419"/>
                </a:lnTo>
                <a:cubicBezTo>
                  <a:pt x="215804" y="22135"/>
                  <a:pt x="267482" y="4919"/>
                  <a:pt x="3203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6" name="Freeform: Shape 120">
            <a:extLst>
              <a:ext uri="{FF2B5EF4-FFF2-40B4-BE49-F238E27FC236}">
                <a16:creationId xmlns:a16="http://schemas.microsoft.com/office/drawing/2014/main" id="{05135EA6-C336-1241-B8A4-2199804B2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389" y="3627434"/>
            <a:ext cx="1628861" cy="463016"/>
          </a:xfrm>
          <a:custGeom>
            <a:avLst/>
            <a:gdLst>
              <a:gd name="connsiteX0" fmla="*/ 3718716 w 4343629"/>
              <a:gd name="connsiteY0" fmla="*/ 1197459 h 1234709"/>
              <a:gd name="connsiteX1" fmla="*/ 3871278 w 4343629"/>
              <a:gd name="connsiteY1" fmla="*/ 1197459 h 1234709"/>
              <a:gd name="connsiteX2" fmla="*/ 3871278 w 4343629"/>
              <a:gd name="connsiteY2" fmla="*/ 1234709 h 1234709"/>
              <a:gd name="connsiteX3" fmla="*/ 3718716 w 4343629"/>
              <a:gd name="connsiteY3" fmla="*/ 1234709 h 1234709"/>
              <a:gd name="connsiteX4" fmla="*/ 3411112 w 4343629"/>
              <a:gd name="connsiteY4" fmla="*/ 1197459 h 1234709"/>
              <a:gd name="connsiteX5" fmla="*/ 3563664 w 4343629"/>
              <a:gd name="connsiteY5" fmla="*/ 1197459 h 1234709"/>
              <a:gd name="connsiteX6" fmla="*/ 3563664 w 4343629"/>
              <a:gd name="connsiteY6" fmla="*/ 1234709 h 1234709"/>
              <a:gd name="connsiteX7" fmla="*/ 3411112 w 4343629"/>
              <a:gd name="connsiteY7" fmla="*/ 1234709 h 1234709"/>
              <a:gd name="connsiteX8" fmla="*/ 3109002 w 4343629"/>
              <a:gd name="connsiteY8" fmla="*/ 1197459 h 1234709"/>
              <a:gd name="connsiteX9" fmla="*/ 3261564 w 4343629"/>
              <a:gd name="connsiteY9" fmla="*/ 1197459 h 1234709"/>
              <a:gd name="connsiteX10" fmla="*/ 3261564 w 4343629"/>
              <a:gd name="connsiteY10" fmla="*/ 1234709 h 1234709"/>
              <a:gd name="connsiteX11" fmla="*/ 3109002 w 4343629"/>
              <a:gd name="connsiteY11" fmla="*/ 1234709 h 1234709"/>
              <a:gd name="connsiteX12" fmla="*/ 2806889 w 4343629"/>
              <a:gd name="connsiteY12" fmla="*/ 1197459 h 1234709"/>
              <a:gd name="connsiteX13" fmla="*/ 2959441 w 4343629"/>
              <a:gd name="connsiteY13" fmla="*/ 1197459 h 1234709"/>
              <a:gd name="connsiteX14" fmla="*/ 2959441 w 4343629"/>
              <a:gd name="connsiteY14" fmla="*/ 1234709 h 1234709"/>
              <a:gd name="connsiteX15" fmla="*/ 2806889 w 4343629"/>
              <a:gd name="connsiteY15" fmla="*/ 1234709 h 1234709"/>
              <a:gd name="connsiteX16" fmla="*/ 2499285 w 4343629"/>
              <a:gd name="connsiteY16" fmla="*/ 1197459 h 1234709"/>
              <a:gd name="connsiteX17" fmla="*/ 2651837 w 4343629"/>
              <a:gd name="connsiteY17" fmla="*/ 1197459 h 1234709"/>
              <a:gd name="connsiteX18" fmla="*/ 2651837 w 4343629"/>
              <a:gd name="connsiteY18" fmla="*/ 1234709 h 1234709"/>
              <a:gd name="connsiteX19" fmla="*/ 2499285 w 4343629"/>
              <a:gd name="connsiteY19" fmla="*/ 1234709 h 1234709"/>
              <a:gd name="connsiteX20" fmla="*/ 2191680 w 4343629"/>
              <a:gd name="connsiteY20" fmla="*/ 1197459 h 1234709"/>
              <a:gd name="connsiteX21" fmla="*/ 2344242 w 4343629"/>
              <a:gd name="connsiteY21" fmla="*/ 1197459 h 1234709"/>
              <a:gd name="connsiteX22" fmla="*/ 2344242 w 4343629"/>
              <a:gd name="connsiteY22" fmla="*/ 1234709 h 1234709"/>
              <a:gd name="connsiteX23" fmla="*/ 2191680 w 4343629"/>
              <a:gd name="connsiteY23" fmla="*/ 1234709 h 1234709"/>
              <a:gd name="connsiteX24" fmla="*/ 1889570 w 4343629"/>
              <a:gd name="connsiteY24" fmla="*/ 1197459 h 1234709"/>
              <a:gd name="connsiteX25" fmla="*/ 2042122 w 4343629"/>
              <a:gd name="connsiteY25" fmla="*/ 1197459 h 1234709"/>
              <a:gd name="connsiteX26" fmla="*/ 2042122 w 4343629"/>
              <a:gd name="connsiteY26" fmla="*/ 1234709 h 1234709"/>
              <a:gd name="connsiteX27" fmla="*/ 1889570 w 4343629"/>
              <a:gd name="connsiteY27" fmla="*/ 1234709 h 1234709"/>
              <a:gd name="connsiteX28" fmla="*/ 1587457 w 4343629"/>
              <a:gd name="connsiteY28" fmla="*/ 1197459 h 1234709"/>
              <a:gd name="connsiteX29" fmla="*/ 1740009 w 4343629"/>
              <a:gd name="connsiteY29" fmla="*/ 1197459 h 1234709"/>
              <a:gd name="connsiteX30" fmla="*/ 1740009 w 4343629"/>
              <a:gd name="connsiteY30" fmla="*/ 1234709 h 1234709"/>
              <a:gd name="connsiteX31" fmla="*/ 1587457 w 4343629"/>
              <a:gd name="connsiteY31" fmla="*/ 1234709 h 1234709"/>
              <a:gd name="connsiteX32" fmla="*/ 1279853 w 4343629"/>
              <a:gd name="connsiteY32" fmla="*/ 1197459 h 1234709"/>
              <a:gd name="connsiteX33" fmla="*/ 1432415 w 4343629"/>
              <a:gd name="connsiteY33" fmla="*/ 1197459 h 1234709"/>
              <a:gd name="connsiteX34" fmla="*/ 1432415 w 4343629"/>
              <a:gd name="connsiteY34" fmla="*/ 1234709 h 1234709"/>
              <a:gd name="connsiteX35" fmla="*/ 1279853 w 4343629"/>
              <a:gd name="connsiteY35" fmla="*/ 1234709 h 1234709"/>
              <a:gd name="connsiteX36" fmla="*/ 977743 w 4343629"/>
              <a:gd name="connsiteY36" fmla="*/ 1197459 h 1234709"/>
              <a:gd name="connsiteX37" fmla="*/ 1130295 w 4343629"/>
              <a:gd name="connsiteY37" fmla="*/ 1197459 h 1234709"/>
              <a:gd name="connsiteX38" fmla="*/ 1130295 w 4343629"/>
              <a:gd name="connsiteY38" fmla="*/ 1234709 h 1234709"/>
              <a:gd name="connsiteX39" fmla="*/ 977743 w 4343629"/>
              <a:gd name="connsiteY39" fmla="*/ 1234709 h 1234709"/>
              <a:gd name="connsiteX40" fmla="*/ 670139 w 4343629"/>
              <a:gd name="connsiteY40" fmla="*/ 1197459 h 1234709"/>
              <a:gd name="connsiteX41" fmla="*/ 822701 w 4343629"/>
              <a:gd name="connsiteY41" fmla="*/ 1197459 h 1234709"/>
              <a:gd name="connsiteX42" fmla="*/ 822701 w 4343629"/>
              <a:gd name="connsiteY42" fmla="*/ 1234709 h 1234709"/>
              <a:gd name="connsiteX43" fmla="*/ 670139 w 4343629"/>
              <a:gd name="connsiteY43" fmla="*/ 1234709 h 1234709"/>
              <a:gd name="connsiteX44" fmla="*/ 368025 w 4343629"/>
              <a:gd name="connsiteY44" fmla="*/ 1197459 h 1234709"/>
              <a:gd name="connsiteX45" fmla="*/ 520577 w 4343629"/>
              <a:gd name="connsiteY45" fmla="*/ 1197459 h 1234709"/>
              <a:gd name="connsiteX46" fmla="*/ 520577 w 4343629"/>
              <a:gd name="connsiteY46" fmla="*/ 1234709 h 1234709"/>
              <a:gd name="connsiteX47" fmla="*/ 368025 w 4343629"/>
              <a:gd name="connsiteY47" fmla="*/ 1234709 h 1234709"/>
              <a:gd name="connsiteX48" fmla="*/ 4158631 w 4343629"/>
              <a:gd name="connsiteY48" fmla="*/ 1148025 h 1234709"/>
              <a:gd name="connsiteX49" fmla="*/ 4178859 w 4343629"/>
              <a:gd name="connsiteY49" fmla="*/ 1179528 h 1234709"/>
              <a:gd name="connsiteX50" fmla="*/ 4024623 w 4343629"/>
              <a:gd name="connsiteY50" fmla="*/ 1229205 h 1234709"/>
              <a:gd name="connsiteX51" fmla="*/ 4020830 w 4343629"/>
              <a:gd name="connsiteY51" fmla="*/ 1191644 h 1234709"/>
              <a:gd name="connsiteX52" fmla="*/ 4158631 w 4343629"/>
              <a:gd name="connsiteY52" fmla="*/ 1148025 h 1234709"/>
              <a:gd name="connsiteX53" fmla="*/ 110710 w 4343629"/>
              <a:gd name="connsiteY53" fmla="*/ 1082109 h 1234709"/>
              <a:gd name="connsiteX54" fmla="*/ 223978 w 4343629"/>
              <a:gd name="connsiteY54" fmla="*/ 1165961 h 1234709"/>
              <a:gd name="connsiteX55" fmla="*/ 207973 w 4343629"/>
              <a:gd name="connsiteY55" fmla="*/ 1201721 h 1234709"/>
              <a:gd name="connsiteX56" fmla="*/ 82393 w 4343629"/>
              <a:gd name="connsiteY56" fmla="*/ 1106771 h 1234709"/>
              <a:gd name="connsiteX57" fmla="*/ 4302526 w 4343629"/>
              <a:gd name="connsiteY57" fmla="*/ 917321 h 1234709"/>
              <a:gd name="connsiteX58" fmla="*/ 4338190 w 4343629"/>
              <a:gd name="connsiteY58" fmla="*/ 921012 h 1234709"/>
              <a:gd name="connsiteX59" fmla="*/ 4288999 w 4343629"/>
              <a:gd name="connsiteY59" fmla="*/ 1069893 h 1234709"/>
              <a:gd name="connsiteX60" fmla="*/ 4257024 w 4343629"/>
              <a:gd name="connsiteY60" fmla="*/ 1050206 h 1234709"/>
              <a:gd name="connsiteX61" fmla="*/ 4302526 w 4343629"/>
              <a:gd name="connsiteY61" fmla="*/ 917321 h 1234709"/>
              <a:gd name="connsiteX62" fmla="*/ 0 w 4343629"/>
              <a:gd name="connsiteY62" fmla="*/ 812954 h 1234709"/>
              <a:gd name="connsiteX63" fmla="*/ 39295 w 4343629"/>
              <a:gd name="connsiteY63" fmla="*/ 812954 h 1234709"/>
              <a:gd name="connsiteX64" fmla="*/ 39295 w 4343629"/>
              <a:gd name="connsiteY64" fmla="*/ 887545 h 1234709"/>
              <a:gd name="connsiteX65" fmla="*/ 48168 w 4343629"/>
              <a:gd name="connsiteY65" fmla="*/ 962137 h 1234709"/>
              <a:gd name="connsiteX66" fmla="*/ 11408 w 4343629"/>
              <a:gd name="connsiteY66" fmla="*/ 970987 h 1234709"/>
              <a:gd name="connsiteX67" fmla="*/ 0 w 4343629"/>
              <a:gd name="connsiteY67" fmla="*/ 887545 h 1234709"/>
              <a:gd name="connsiteX68" fmla="*/ 4306462 w 4343629"/>
              <a:gd name="connsiteY68" fmla="*/ 615208 h 1234709"/>
              <a:gd name="connsiteX69" fmla="*/ 4343629 w 4343629"/>
              <a:gd name="connsiteY69" fmla="*/ 615208 h 1234709"/>
              <a:gd name="connsiteX70" fmla="*/ 4343629 w 4343629"/>
              <a:gd name="connsiteY70" fmla="*/ 767760 h 1234709"/>
              <a:gd name="connsiteX71" fmla="*/ 4306462 w 4343629"/>
              <a:gd name="connsiteY71" fmla="*/ 767760 h 1234709"/>
              <a:gd name="connsiteX72" fmla="*/ 0 w 4343629"/>
              <a:gd name="connsiteY72" fmla="*/ 505350 h 1234709"/>
              <a:gd name="connsiteX73" fmla="*/ 37248 w 4343629"/>
              <a:gd name="connsiteY73" fmla="*/ 505350 h 1234709"/>
              <a:gd name="connsiteX74" fmla="*/ 37248 w 4343629"/>
              <a:gd name="connsiteY74" fmla="*/ 657912 h 1234709"/>
              <a:gd name="connsiteX75" fmla="*/ 0 w 4343629"/>
              <a:gd name="connsiteY75" fmla="*/ 657912 h 1234709"/>
              <a:gd name="connsiteX76" fmla="*/ 4306462 w 4343629"/>
              <a:gd name="connsiteY76" fmla="*/ 307604 h 1234709"/>
              <a:gd name="connsiteX77" fmla="*/ 4343629 w 4343629"/>
              <a:gd name="connsiteY77" fmla="*/ 307604 h 1234709"/>
              <a:gd name="connsiteX78" fmla="*/ 4343629 w 4343629"/>
              <a:gd name="connsiteY78" fmla="*/ 460156 h 1234709"/>
              <a:gd name="connsiteX79" fmla="*/ 4306462 w 4343629"/>
              <a:gd name="connsiteY79" fmla="*/ 460156 h 1234709"/>
              <a:gd name="connsiteX80" fmla="*/ 0 w 4343629"/>
              <a:gd name="connsiteY80" fmla="*/ 203240 h 1234709"/>
              <a:gd name="connsiteX81" fmla="*/ 37248 w 4343629"/>
              <a:gd name="connsiteY81" fmla="*/ 203240 h 1234709"/>
              <a:gd name="connsiteX82" fmla="*/ 37248 w 4343629"/>
              <a:gd name="connsiteY82" fmla="*/ 355792 h 1234709"/>
              <a:gd name="connsiteX83" fmla="*/ 0 w 4343629"/>
              <a:gd name="connsiteY83" fmla="*/ 355792 h 1234709"/>
              <a:gd name="connsiteX84" fmla="*/ 4306462 w 4343629"/>
              <a:gd name="connsiteY84" fmla="*/ 0 h 1234709"/>
              <a:gd name="connsiteX85" fmla="*/ 4343629 w 4343629"/>
              <a:gd name="connsiteY85" fmla="*/ 0 h 1234709"/>
              <a:gd name="connsiteX86" fmla="*/ 4343629 w 4343629"/>
              <a:gd name="connsiteY86" fmla="*/ 152562 h 1234709"/>
              <a:gd name="connsiteX87" fmla="*/ 4306462 w 4343629"/>
              <a:gd name="connsiteY87" fmla="*/ 152562 h 1234709"/>
              <a:gd name="connsiteX88" fmla="*/ 0 w 4343629"/>
              <a:gd name="connsiteY88" fmla="*/ 0 h 1234709"/>
              <a:gd name="connsiteX89" fmla="*/ 37248 w 4343629"/>
              <a:gd name="connsiteY89" fmla="*/ 0 h 1234709"/>
              <a:gd name="connsiteX90" fmla="*/ 37248 w 4343629"/>
              <a:gd name="connsiteY90" fmla="*/ 48137 h 1234709"/>
              <a:gd name="connsiteX91" fmla="*/ 0 w 4343629"/>
              <a:gd name="connsiteY91" fmla="*/ 48137 h 123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343629" h="1234709">
                <a:moveTo>
                  <a:pt x="3718716" y="1197459"/>
                </a:moveTo>
                <a:lnTo>
                  <a:pt x="3871278" y="1197459"/>
                </a:lnTo>
                <a:lnTo>
                  <a:pt x="3871278" y="1234709"/>
                </a:lnTo>
                <a:lnTo>
                  <a:pt x="3718716" y="1234709"/>
                </a:lnTo>
                <a:close/>
                <a:moveTo>
                  <a:pt x="3411112" y="1197459"/>
                </a:moveTo>
                <a:lnTo>
                  <a:pt x="3563664" y="1197459"/>
                </a:lnTo>
                <a:lnTo>
                  <a:pt x="3563664" y="1234709"/>
                </a:lnTo>
                <a:lnTo>
                  <a:pt x="3411112" y="1234709"/>
                </a:lnTo>
                <a:close/>
                <a:moveTo>
                  <a:pt x="3109002" y="1197459"/>
                </a:moveTo>
                <a:lnTo>
                  <a:pt x="3261564" y="1197459"/>
                </a:lnTo>
                <a:lnTo>
                  <a:pt x="3261564" y="1234709"/>
                </a:lnTo>
                <a:lnTo>
                  <a:pt x="3109002" y="1234709"/>
                </a:lnTo>
                <a:close/>
                <a:moveTo>
                  <a:pt x="2806889" y="1197459"/>
                </a:moveTo>
                <a:lnTo>
                  <a:pt x="2959441" y="1197459"/>
                </a:lnTo>
                <a:lnTo>
                  <a:pt x="2959441" y="1234709"/>
                </a:lnTo>
                <a:lnTo>
                  <a:pt x="2806889" y="1234709"/>
                </a:lnTo>
                <a:close/>
                <a:moveTo>
                  <a:pt x="2499285" y="1197459"/>
                </a:moveTo>
                <a:lnTo>
                  <a:pt x="2651837" y="1197459"/>
                </a:lnTo>
                <a:lnTo>
                  <a:pt x="2651837" y="1234709"/>
                </a:lnTo>
                <a:lnTo>
                  <a:pt x="2499285" y="1234709"/>
                </a:lnTo>
                <a:close/>
                <a:moveTo>
                  <a:pt x="2191680" y="1197459"/>
                </a:moveTo>
                <a:lnTo>
                  <a:pt x="2344242" y="1197459"/>
                </a:lnTo>
                <a:lnTo>
                  <a:pt x="2344242" y="1234709"/>
                </a:lnTo>
                <a:lnTo>
                  <a:pt x="2191680" y="1234709"/>
                </a:lnTo>
                <a:close/>
                <a:moveTo>
                  <a:pt x="1889570" y="1197459"/>
                </a:moveTo>
                <a:lnTo>
                  <a:pt x="2042122" y="1197459"/>
                </a:lnTo>
                <a:lnTo>
                  <a:pt x="2042122" y="1234709"/>
                </a:lnTo>
                <a:lnTo>
                  <a:pt x="1889570" y="1234709"/>
                </a:lnTo>
                <a:close/>
                <a:moveTo>
                  <a:pt x="1587457" y="1197459"/>
                </a:moveTo>
                <a:lnTo>
                  <a:pt x="1740009" y="1197459"/>
                </a:lnTo>
                <a:lnTo>
                  <a:pt x="1740009" y="1234709"/>
                </a:lnTo>
                <a:lnTo>
                  <a:pt x="1587457" y="1234709"/>
                </a:lnTo>
                <a:close/>
                <a:moveTo>
                  <a:pt x="1279853" y="1197459"/>
                </a:moveTo>
                <a:lnTo>
                  <a:pt x="1432415" y="1197459"/>
                </a:lnTo>
                <a:lnTo>
                  <a:pt x="1432415" y="1234709"/>
                </a:lnTo>
                <a:lnTo>
                  <a:pt x="1279853" y="1234709"/>
                </a:lnTo>
                <a:close/>
                <a:moveTo>
                  <a:pt x="977743" y="1197459"/>
                </a:moveTo>
                <a:lnTo>
                  <a:pt x="1130295" y="1197459"/>
                </a:lnTo>
                <a:lnTo>
                  <a:pt x="1130295" y="1234709"/>
                </a:lnTo>
                <a:lnTo>
                  <a:pt x="977743" y="1234709"/>
                </a:lnTo>
                <a:close/>
                <a:moveTo>
                  <a:pt x="670139" y="1197459"/>
                </a:moveTo>
                <a:lnTo>
                  <a:pt x="822701" y="1197459"/>
                </a:lnTo>
                <a:lnTo>
                  <a:pt x="822701" y="1234709"/>
                </a:lnTo>
                <a:lnTo>
                  <a:pt x="670139" y="1234709"/>
                </a:lnTo>
                <a:close/>
                <a:moveTo>
                  <a:pt x="368025" y="1197459"/>
                </a:moveTo>
                <a:lnTo>
                  <a:pt x="520577" y="1197459"/>
                </a:lnTo>
                <a:lnTo>
                  <a:pt x="520577" y="1234709"/>
                </a:lnTo>
                <a:lnTo>
                  <a:pt x="368025" y="1234709"/>
                </a:lnTo>
                <a:close/>
                <a:moveTo>
                  <a:pt x="4158631" y="1148025"/>
                </a:moveTo>
                <a:lnTo>
                  <a:pt x="4178859" y="1179528"/>
                </a:lnTo>
                <a:cubicBezTo>
                  <a:pt x="4132082" y="1207396"/>
                  <a:pt x="4078985" y="1224359"/>
                  <a:pt x="4024623" y="1229205"/>
                </a:cubicBezTo>
                <a:lnTo>
                  <a:pt x="4020830" y="1191644"/>
                </a:lnTo>
                <a:cubicBezTo>
                  <a:pt x="4070135" y="1186798"/>
                  <a:pt x="4116911" y="1173470"/>
                  <a:pt x="4158631" y="1148025"/>
                </a:cubicBezTo>
                <a:close/>
                <a:moveTo>
                  <a:pt x="110710" y="1082109"/>
                </a:moveTo>
                <a:cubicBezTo>
                  <a:pt x="140258" y="1117869"/>
                  <a:pt x="179656" y="1147464"/>
                  <a:pt x="223978" y="1165961"/>
                </a:cubicBezTo>
                <a:lnTo>
                  <a:pt x="207973" y="1201721"/>
                </a:lnTo>
                <a:cubicBezTo>
                  <a:pt x="159957" y="1179525"/>
                  <a:pt x="115635" y="1147464"/>
                  <a:pt x="82393" y="1106771"/>
                </a:cubicBezTo>
                <a:close/>
                <a:moveTo>
                  <a:pt x="4302526" y="917321"/>
                </a:moveTo>
                <a:lnTo>
                  <a:pt x="4338190" y="921012"/>
                </a:lnTo>
                <a:cubicBezTo>
                  <a:pt x="4334501" y="972690"/>
                  <a:pt x="4317284" y="1025598"/>
                  <a:pt x="4288999" y="1069893"/>
                </a:cubicBezTo>
                <a:lnTo>
                  <a:pt x="4257024" y="1050206"/>
                </a:lnTo>
                <a:cubicBezTo>
                  <a:pt x="4282850" y="1009602"/>
                  <a:pt x="4297607" y="964077"/>
                  <a:pt x="4302526" y="917321"/>
                </a:cubicBezTo>
                <a:close/>
                <a:moveTo>
                  <a:pt x="0" y="812954"/>
                </a:moveTo>
                <a:lnTo>
                  <a:pt x="39295" y="812954"/>
                </a:lnTo>
                <a:lnTo>
                  <a:pt x="39295" y="887545"/>
                </a:lnTo>
                <a:cubicBezTo>
                  <a:pt x="39295" y="912831"/>
                  <a:pt x="41830" y="938116"/>
                  <a:pt x="48168" y="962137"/>
                </a:cubicBezTo>
                <a:lnTo>
                  <a:pt x="11408" y="970987"/>
                </a:lnTo>
                <a:cubicBezTo>
                  <a:pt x="5071" y="944437"/>
                  <a:pt x="0" y="916623"/>
                  <a:pt x="0" y="887545"/>
                </a:cubicBezTo>
                <a:close/>
                <a:moveTo>
                  <a:pt x="4306462" y="615208"/>
                </a:moveTo>
                <a:lnTo>
                  <a:pt x="4343629" y="615208"/>
                </a:lnTo>
                <a:lnTo>
                  <a:pt x="4343629" y="767760"/>
                </a:lnTo>
                <a:lnTo>
                  <a:pt x="4306462" y="767760"/>
                </a:lnTo>
                <a:close/>
                <a:moveTo>
                  <a:pt x="0" y="505350"/>
                </a:moveTo>
                <a:lnTo>
                  <a:pt x="37248" y="505350"/>
                </a:lnTo>
                <a:lnTo>
                  <a:pt x="37248" y="657912"/>
                </a:lnTo>
                <a:lnTo>
                  <a:pt x="0" y="657912"/>
                </a:lnTo>
                <a:close/>
                <a:moveTo>
                  <a:pt x="4306462" y="307604"/>
                </a:moveTo>
                <a:lnTo>
                  <a:pt x="4343629" y="307604"/>
                </a:lnTo>
                <a:lnTo>
                  <a:pt x="4343629" y="460156"/>
                </a:lnTo>
                <a:lnTo>
                  <a:pt x="4306462" y="460156"/>
                </a:lnTo>
                <a:close/>
                <a:moveTo>
                  <a:pt x="0" y="203240"/>
                </a:moveTo>
                <a:lnTo>
                  <a:pt x="37248" y="203240"/>
                </a:lnTo>
                <a:lnTo>
                  <a:pt x="37248" y="355792"/>
                </a:lnTo>
                <a:lnTo>
                  <a:pt x="0" y="355792"/>
                </a:lnTo>
                <a:close/>
                <a:moveTo>
                  <a:pt x="4306462" y="0"/>
                </a:moveTo>
                <a:lnTo>
                  <a:pt x="4343629" y="0"/>
                </a:lnTo>
                <a:lnTo>
                  <a:pt x="4343629" y="152562"/>
                </a:lnTo>
                <a:lnTo>
                  <a:pt x="4306462" y="152562"/>
                </a:lnTo>
                <a:close/>
                <a:moveTo>
                  <a:pt x="0" y="0"/>
                </a:moveTo>
                <a:lnTo>
                  <a:pt x="37248" y="0"/>
                </a:lnTo>
                <a:lnTo>
                  <a:pt x="37248" y="48137"/>
                </a:lnTo>
                <a:lnTo>
                  <a:pt x="0" y="481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DC8B93E-1831-7843-BDD7-7F22A9C38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105" y="1981462"/>
            <a:ext cx="1303886" cy="1594325"/>
          </a:xfrm>
          <a:custGeom>
            <a:avLst/>
            <a:gdLst>
              <a:gd name="T0" fmla="*/ 2751 w 2793"/>
              <a:gd name="T1" fmla="*/ 3089 h 3411"/>
              <a:gd name="T2" fmla="*/ 2751 w 2793"/>
              <a:gd name="T3" fmla="*/ 3089 h 3411"/>
              <a:gd name="T4" fmla="*/ 2471 w 2793"/>
              <a:gd name="T5" fmla="*/ 3370 h 3411"/>
              <a:gd name="T6" fmla="*/ 321 w 2793"/>
              <a:gd name="T7" fmla="*/ 3370 h 3411"/>
              <a:gd name="T8" fmla="*/ 321 w 2793"/>
              <a:gd name="T9" fmla="*/ 3370 h 3411"/>
              <a:gd name="T10" fmla="*/ 41 w 2793"/>
              <a:gd name="T11" fmla="*/ 3089 h 3411"/>
              <a:gd name="T12" fmla="*/ 41 w 2793"/>
              <a:gd name="T13" fmla="*/ 935 h 3411"/>
              <a:gd name="T14" fmla="*/ 2751 w 2793"/>
              <a:gd name="T15" fmla="*/ 935 h 3411"/>
              <a:gd name="T16" fmla="*/ 2751 w 2793"/>
              <a:gd name="T17" fmla="*/ 3089 h 3411"/>
              <a:gd name="T18" fmla="*/ 2471 w 2793"/>
              <a:gd name="T19" fmla="*/ 0 h 3411"/>
              <a:gd name="T20" fmla="*/ 1725 w 2793"/>
              <a:gd name="T21" fmla="*/ 0 h 3411"/>
              <a:gd name="T22" fmla="*/ 1725 w 2793"/>
              <a:gd name="T23" fmla="*/ 0 h 3411"/>
              <a:gd name="T24" fmla="*/ 1396 w 2793"/>
              <a:gd name="T25" fmla="*/ 239 h 3411"/>
              <a:gd name="T26" fmla="*/ 1396 w 2793"/>
              <a:gd name="T27" fmla="*/ 239 h 3411"/>
              <a:gd name="T28" fmla="*/ 1067 w 2793"/>
              <a:gd name="T29" fmla="*/ 0 h 3411"/>
              <a:gd name="T30" fmla="*/ 321 w 2793"/>
              <a:gd name="T31" fmla="*/ 0 h 3411"/>
              <a:gd name="T32" fmla="*/ 321 w 2793"/>
              <a:gd name="T33" fmla="*/ 0 h 3411"/>
              <a:gd name="T34" fmla="*/ 0 w 2793"/>
              <a:gd name="T35" fmla="*/ 321 h 3411"/>
              <a:gd name="T36" fmla="*/ 0 w 2793"/>
              <a:gd name="T37" fmla="*/ 3089 h 3411"/>
              <a:gd name="T38" fmla="*/ 0 w 2793"/>
              <a:gd name="T39" fmla="*/ 3089 h 3411"/>
              <a:gd name="T40" fmla="*/ 321 w 2793"/>
              <a:gd name="T41" fmla="*/ 3410 h 3411"/>
              <a:gd name="T42" fmla="*/ 2471 w 2793"/>
              <a:gd name="T43" fmla="*/ 3410 h 3411"/>
              <a:gd name="T44" fmla="*/ 2471 w 2793"/>
              <a:gd name="T45" fmla="*/ 3410 h 3411"/>
              <a:gd name="T46" fmla="*/ 2792 w 2793"/>
              <a:gd name="T47" fmla="*/ 3089 h 3411"/>
              <a:gd name="T48" fmla="*/ 2792 w 2793"/>
              <a:gd name="T49" fmla="*/ 321 h 3411"/>
              <a:gd name="T50" fmla="*/ 2792 w 2793"/>
              <a:gd name="T51" fmla="*/ 321 h 3411"/>
              <a:gd name="T52" fmla="*/ 2471 w 2793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3" h="3411">
                <a:moveTo>
                  <a:pt x="2751" y="3089"/>
                </a:moveTo>
                <a:lnTo>
                  <a:pt x="2751" y="3089"/>
                </a:lnTo>
                <a:cubicBezTo>
                  <a:pt x="2751" y="3244"/>
                  <a:pt x="2625" y="3370"/>
                  <a:pt x="2471" y="3370"/>
                </a:cubicBezTo>
                <a:lnTo>
                  <a:pt x="321" y="3370"/>
                </a:lnTo>
                <a:lnTo>
                  <a:pt x="321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1" y="935"/>
                </a:lnTo>
                <a:lnTo>
                  <a:pt x="2751" y="3089"/>
                </a:lnTo>
                <a:close/>
                <a:moveTo>
                  <a:pt x="2471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80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1" y="0"/>
                </a:lnTo>
                <a:lnTo>
                  <a:pt x="321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1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8" y="3410"/>
                  <a:pt x="2792" y="3266"/>
                  <a:pt x="2792" y="3089"/>
                </a:cubicBezTo>
                <a:lnTo>
                  <a:pt x="2792" y="321"/>
                </a:lnTo>
                <a:lnTo>
                  <a:pt x="2792" y="321"/>
                </a:lnTo>
                <a:cubicBezTo>
                  <a:pt x="2792" y="145"/>
                  <a:pt x="2648" y="0"/>
                  <a:pt x="24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DDDCA1F-9A37-514B-B55C-A46AE57A4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952" y="2033109"/>
            <a:ext cx="1303885" cy="1594325"/>
          </a:xfrm>
          <a:custGeom>
            <a:avLst/>
            <a:gdLst>
              <a:gd name="T0" fmla="*/ 2751 w 2793"/>
              <a:gd name="T1" fmla="*/ 3089 h 3411"/>
              <a:gd name="T2" fmla="*/ 2751 w 2793"/>
              <a:gd name="T3" fmla="*/ 3089 h 3411"/>
              <a:gd name="T4" fmla="*/ 2470 w 2793"/>
              <a:gd name="T5" fmla="*/ 3370 h 3411"/>
              <a:gd name="T6" fmla="*/ 322 w 2793"/>
              <a:gd name="T7" fmla="*/ 3370 h 3411"/>
              <a:gd name="T8" fmla="*/ 322 w 2793"/>
              <a:gd name="T9" fmla="*/ 3370 h 3411"/>
              <a:gd name="T10" fmla="*/ 41 w 2793"/>
              <a:gd name="T11" fmla="*/ 3089 h 3411"/>
              <a:gd name="T12" fmla="*/ 41 w 2793"/>
              <a:gd name="T13" fmla="*/ 935 h 3411"/>
              <a:gd name="T14" fmla="*/ 2751 w 2793"/>
              <a:gd name="T15" fmla="*/ 935 h 3411"/>
              <a:gd name="T16" fmla="*/ 2751 w 2793"/>
              <a:gd name="T17" fmla="*/ 3089 h 3411"/>
              <a:gd name="T18" fmla="*/ 2470 w 2793"/>
              <a:gd name="T19" fmla="*/ 0 h 3411"/>
              <a:gd name="T20" fmla="*/ 1725 w 2793"/>
              <a:gd name="T21" fmla="*/ 0 h 3411"/>
              <a:gd name="T22" fmla="*/ 1725 w 2793"/>
              <a:gd name="T23" fmla="*/ 0 h 3411"/>
              <a:gd name="T24" fmla="*/ 1396 w 2793"/>
              <a:gd name="T25" fmla="*/ 239 h 3411"/>
              <a:gd name="T26" fmla="*/ 1396 w 2793"/>
              <a:gd name="T27" fmla="*/ 239 h 3411"/>
              <a:gd name="T28" fmla="*/ 1067 w 2793"/>
              <a:gd name="T29" fmla="*/ 0 h 3411"/>
              <a:gd name="T30" fmla="*/ 322 w 2793"/>
              <a:gd name="T31" fmla="*/ 0 h 3411"/>
              <a:gd name="T32" fmla="*/ 322 w 2793"/>
              <a:gd name="T33" fmla="*/ 0 h 3411"/>
              <a:gd name="T34" fmla="*/ 0 w 2793"/>
              <a:gd name="T35" fmla="*/ 321 h 3411"/>
              <a:gd name="T36" fmla="*/ 0 w 2793"/>
              <a:gd name="T37" fmla="*/ 3089 h 3411"/>
              <a:gd name="T38" fmla="*/ 0 w 2793"/>
              <a:gd name="T39" fmla="*/ 3089 h 3411"/>
              <a:gd name="T40" fmla="*/ 322 w 2793"/>
              <a:gd name="T41" fmla="*/ 3410 h 3411"/>
              <a:gd name="T42" fmla="*/ 2470 w 2793"/>
              <a:gd name="T43" fmla="*/ 3410 h 3411"/>
              <a:gd name="T44" fmla="*/ 2470 w 2793"/>
              <a:gd name="T45" fmla="*/ 3410 h 3411"/>
              <a:gd name="T46" fmla="*/ 2792 w 2793"/>
              <a:gd name="T47" fmla="*/ 3089 h 3411"/>
              <a:gd name="T48" fmla="*/ 2792 w 2793"/>
              <a:gd name="T49" fmla="*/ 321 h 3411"/>
              <a:gd name="T50" fmla="*/ 2792 w 2793"/>
              <a:gd name="T51" fmla="*/ 321 h 3411"/>
              <a:gd name="T52" fmla="*/ 2470 w 2793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3" h="3411">
                <a:moveTo>
                  <a:pt x="2751" y="3089"/>
                </a:moveTo>
                <a:lnTo>
                  <a:pt x="2751" y="3089"/>
                </a:lnTo>
                <a:cubicBezTo>
                  <a:pt x="2751" y="3244"/>
                  <a:pt x="2625" y="3370"/>
                  <a:pt x="2470" y="3370"/>
                </a:cubicBezTo>
                <a:lnTo>
                  <a:pt x="322" y="3370"/>
                </a:lnTo>
                <a:lnTo>
                  <a:pt x="322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1" y="935"/>
                </a:lnTo>
                <a:lnTo>
                  <a:pt x="2751" y="3089"/>
                </a:lnTo>
                <a:close/>
                <a:moveTo>
                  <a:pt x="2470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79" y="139"/>
                  <a:pt x="1549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2" y="0"/>
                </a:lnTo>
                <a:lnTo>
                  <a:pt x="322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2" y="3410"/>
                </a:cubicBezTo>
                <a:lnTo>
                  <a:pt x="2470" y="3410"/>
                </a:lnTo>
                <a:lnTo>
                  <a:pt x="2470" y="3410"/>
                </a:lnTo>
                <a:cubicBezTo>
                  <a:pt x="2648" y="3410"/>
                  <a:pt x="2792" y="3266"/>
                  <a:pt x="2792" y="3089"/>
                </a:cubicBezTo>
                <a:lnTo>
                  <a:pt x="2792" y="321"/>
                </a:lnTo>
                <a:lnTo>
                  <a:pt x="2792" y="321"/>
                </a:lnTo>
                <a:cubicBezTo>
                  <a:pt x="2792" y="145"/>
                  <a:pt x="2648" y="0"/>
                  <a:pt x="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D2D9928-2EE8-6C4B-9CC8-438A2A478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289" y="1979958"/>
            <a:ext cx="1305945" cy="1594325"/>
          </a:xfrm>
          <a:custGeom>
            <a:avLst/>
            <a:gdLst>
              <a:gd name="T0" fmla="*/ 2752 w 2794"/>
              <a:gd name="T1" fmla="*/ 3089 h 3411"/>
              <a:gd name="T2" fmla="*/ 2752 w 2794"/>
              <a:gd name="T3" fmla="*/ 3089 h 3411"/>
              <a:gd name="T4" fmla="*/ 2471 w 2794"/>
              <a:gd name="T5" fmla="*/ 3370 h 3411"/>
              <a:gd name="T6" fmla="*/ 322 w 2794"/>
              <a:gd name="T7" fmla="*/ 3370 h 3411"/>
              <a:gd name="T8" fmla="*/ 322 w 2794"/>
              <a:gd name="T9" fmla="*/ 3370 h 3411"/>
              <a:gd name="T10" fmla="*/ 41 w 2794"/>
              <a:gd name="T11" fmla="*/ 3089 h 3411"/>
              <a:gd name="T12" fmla="*/ 41 w 2794"/>
              <a:gd name="T13" fmla="*/ 935 h 3411"/>
              <a:gd name="T14" fmla="*/ 2752 w 2794"/>
              <a:gd name="T15" fmla="*/ 935 h 3411"/>
              <a:gd name="T16" fmla="*/ 2752 w 2794"/>
              <a:gd name="T17" fmla="*/ 3089 h 3411"/>
              <a:gd name="T18" fmla="*/ 2471 w 2794"/>
              <a:gd name="T19" fmla="*/ 0 h 3411"/>
              <a:gd name="T20" fmla="*/ 1726 w 2794"/>
              <a:gd name="T21" fmla="*/ 0 h 3411"/>
              <a:gd name="T22" fmla="*/ 1726 w 2794"/>
              <a:gd name="T23" fmla="*/ 0 h 3411"/>
              <a:gd name="T24" fmla="*/ 1396 w 2794"/>
              <a:gd name="T25" fmla="*/ 239 h 3411"/>
              <a:gd name="T26" fmla="*/ 1396 w 2794"/>
              <a:gd name="T27" fmla="*/ 239 h 3411"/>
              <a:gd name="T28" fmla="*/ 1067 w 2794"/>
              <a:gd name="T29" fmla="*/ 0 h 3411"/>
              <a:gd name="T30" fmla="*/ 322 w 2794"/>
              <a:gd name="T31" fmla="*/ 0 h 3411"/>
              <a:gd name="T32" fmla="*/ 322 w 2794"/>
              <a:gd name="T33" fmla="*/ 0 h 3411"/>
              <a:gd name="T34" fmla="*/ 0 w 2794"/>
              <a:gd name="T35" fmla="*/ 321 h 3411"/>
              <a:gd name="T36" fmla="*/ 0 w 2794"/>
              <a:gd name="T37" fmla="*/ 3089 h 3411"/>
              <a:gd name="T38" fmla="*/ 0 w 2794"/>
              <a:gd name="T39" fmla="*/ 3089 h 3411"/>
              <a:gd name="T40" fmla="*/ 322 w 2794"/>
              <a:gd name="T41" fmla="*/ 3410 h 3411"/>
              <a:gd name="T42" fmla="*/ 2471 w 2794"/>
              <a:gd name="T43" fmla="*/ 3410 h 3411"/>
              <a:gd name="T44" fmla="*/ 2471 w 2794"/>
              <a:gd name="T45" fmla="*/ 3410 h 3411"/>
              <a:gd name="T46" fmla="*/ 2793 w 2794"/>
              <a:gd name="T47" fmla="*/ 3089 h 3411"/>
              <a:gd name="T48" fmla="*/ 2793 w 2794"/>
              <a:gd name="T49" fmla="*/ 321 h 3411"/>
              <a:gd name="T50" fmla="*/ 2793 w 2794"/>
              <a:gd name="T51" fmla="*/ 321 h 3411"/>
              <a:gd name="T52" fmla="*/ 2471 w 2794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4" h="3411">
                <a:moveTo>
                  <a:pt x="2752" y="3089"/>
                </a:moveTo>
                <a:lnTo>
                  <a:pt x="2752" y="3089"/>
                </a:lnTo>
                <a:cubicBezTo>
                  <a:pt x="2752" y="3244"/>
                  <a:pt x="2626" y="3370"/>
                  <a:pt x="2471" y="3370"/>
                </a:cubicBezTo>
                <a:lnTo>
                  <a:pt x="322" y="3370"/>
                </a:lnTo>
                <a:lnTo>
                  <a:pt x="322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2" y="935"/>
                </a:lnTo>
                <a:lnTo>
                  <a:pt x="2752" y="3089"/>
                </a:lnTo>
                <a:close/>
                <a:moveTo>
                  <a:pt x="2471" y="0"/>
                </a:moveTo>
                <a:lnTo>
                  <a:pt x="1726" y="0"/>
                </a:lnTo>
                <a:lnTo>
                  <a:pt x="1726" y="0"/>
                </a:lnTo>
                <a:cubicBezTo>
                  <a:pt x="1681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3" y="239"/>
                  <a:pt x="1113" y="139"/>
                  <a:pt x="1067" y="0"/>
                </a:cubicBezTo>
                <a:lnTo>
                  <a:pt x="322" y="0"/>
                </a:lnTo>
                <a:lnTo>
                  <a:pt x="322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2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9" y="3410"/>
                  <a:pt x="2793" y="3266"/>
                  <a:pt x="2793" y="3089"/>
                </a:cubicBezTo>
                <a:lnTo>
                  <a:pt x="2793" y="321"/>
                </a:lnTo>
                <a:lnTo>
                  <a:pt x="2793" y="321"/>
                </a:lnTo>
                <a:cubicBezTo>
                  <a:pt x="2793" y="145"/>
                  <a:pt x="2649" y="0"/>
                  <a:pt x="24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53DFEA6-A935-AD4A-9346-FAAF0AF4A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101" y="1790844"/>
            <a:ext cx="286320" cy="286320"/>
          </a:xfrm>
          <a:custGeom>
            <a:avLst/>
            <a:gdLst>
              <a:gd name="T0" fmla="*/ 305 w 612"/>
              <a:gd name="T1" fmla="*/ 0 h 611"/>
              <a:gd name="T2" fmla="*/ 305 w 612"/>
              <a:gd name="T3" fmla="*/ 0 h 611"/>
              <a:gd name="T4" fmla="*/ 0 w 612"/>
              <a:gd name="T5" fmla="*/ 305 h 611"/>
              <a:gd name="T6" fmla="*/ 0 w 612"/>
              <a:gd name="T7" fmla="*/ 305 h 611"/>
              <a:gd name="T8" fmla="*/ 305 w 612"/>
              <a:gd name="T9" fmla="*/ 610 h 611"/>
              <a:gd name="T10" fmla="*/ 305 w 612"/>
              <a:gd name="T11" fmla="*/ 610 h 611"/>
              <a:gd name="T12" fmla="*/ 611 w 612"/>
              <a:gd name="T13" fmla="*/ 305 h 611"/>
              <a:gd name="T14" fmla="*/ 611 w 612"/>
              <a:gd name="T15" fmla="*/ 305 h 611"/>
              <a:gd name="T16" fmla="*/ 305 w 612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2" h="611">
                <a:moveTo>
                  <a:pt x="305" y="0"/>
                </a:moveTo>
                <a:lnTo>
                  <a:pt x="305" y="0"/>
                </a:lnTo>
                <a:cubicBezTo>
                  <a:pt x="137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7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1" y="474"/>
                  <a:pt x="611" y="305"/>
                </a:cubicBezTo>
                <a:lnTo>
                  <a:pt x="611" y="305"/>
                </a:lnTo>
                <a:cubicBezTo>
                  <a:pt x="611" y="136"/>
                  <a:pt x="474" y="0"/>
                  <a:pt x="305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ECD90CE-ED66-8A42-A054-C9DF67F67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887" y="1793657"/>
            <a:ext cx="286319" cy="286320"/>
          </a:xfrm>
          <a:custGeom>
            <a:avLst/>
            <a:gdLst>
              <a:gd name="T0" fmla="*/ 305 w 611"/>
              <a:gd name="T1" fmla="*/ 0 h 611"/>
              <a:gd name="T2" fmla="*/ 305 w 611"/>
              <a:gd name="T3" fmla="*/ 0 h 611"/>
              <a:gd name="T4" fmla="*/ 0 w 611"/>
              <a:gd name="T5" fmla="*/ 305 h 611"/>
              <a:gd name="T6" fmla="*/ 0 w 611"/>
              <a:gd name="T7" fmla="*/ 305 h 611"/>
              <a:gd name="T8" fmla="*/ 305 w 611"/>
              <a:gd name="T9" fmla="*/ 610 h 611"/>
              <a:gd name="T10" fmla="*/ 305 w 611"/>
              <a:gd name="T11" fmla="*/ 610 h 611"/>
              <a:gd name="T12" fmla="*/ 610 w 611"/>
              <a:gd name="T13" fmla="*/ 305 h 611"/>
              <a:gd name="T14" fmla="*/ 610 w 611"/>
              <a:gd name="T15" fmla="*/ 305 h 611"/>
              <a:gd name="T16" fmla="*/ 305 w 611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4" y="610"/>
                  <a:pt x="610" y="474"/>
                  <a:pt x="610" y="305"/>
                </a:cubicBezTo>
                <a:lnTo>
                  <a:pt x="610" y="305"/>
                </a:lnTo>
                <a:cubicBezTo>
                  <a:pt x="610" y="136"/>
                  <a:pt x="474" y="0"/>
                  <a:pt x="305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24D2DD5-8469-1445-85C5-EC1BB9E7C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266" y="1838302"/>
            <a:ext cx="286319" cy="286320"/>
          </a:xfrm>
          <a:custGeom>
            <a:avLst/>
            <a:gdLst>
              <a:gd name="T0" fmla="*/ 305 w 611"/>
              <a:gd name="T1" fmla="*/ 0 h 611"/>
              <a:gd name="T2" fmla="*/ 305 w 611"/>
              <a:gd name="T3" fmla="*/ 0 h 611"/>
              <a:gd name="T4" fmla="*/ 0 w 611"/>
              <a:gd name="T5" fmla="*/ 305 h 611"/>
              <a:gd name="T6" fmla="*/ 0 w 611"/>
              <a:gd name="T7" fmla="*/ 305 h 611"/>
              <a:gd name="T8" fmla="*/ 305 w 611"/>
              <a:gd name="T9" fmla="*/ 610 h 611"/>
              <a:gd name="T10" fmla="*/ 305 w 611"/>
              <a:gd name="T11" fmla="*/ 610 h 611"/>
              <a:gd name="T12" fmla="*/ 610 w 611"/>
              <a:gd name="T13" fmla="*/ 305 h 611"/>
              <a:gd name="T14" fmla="*/ 610 w 611"/>
              <a:gd name="T15" fmla="*/ 305 h 611"/>
              <a:gd name="T16" fmla="*/ 305 w 611"/>
              <a:gd name="T17" fmla="*/ 0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1" h="611">
                <a:moveTo>
                  <a:pt x="305" y="0"/>
                </a:moveTo>
                <a:lnTo>
                  <a:pt x="305" y="0"/>
                </a:lnTo>
                <a:cubicBezTo>
                  <a:pt x="136" y="0"/>
                  <a:pt x="0" y="136"/>
                  <a:pt x="0" y="305"/>
                </a:cubicBezTo>
                <a:lnTo>
                  <a:pt x="0" y="305"/>
                </a:lnTo>
                <a:cubicBezTo>
                  <a:pt x="0" y="474"/>
                  <a:pt x="136" y="610"/>
                  <a:pt x="305" y="610"/>
                </a:cubicBezTo>
                <a:lnTo>
                  <a:pt x="305" y="610"/>
                </a:lnTo>
                <a:cubicBezTo>
                  <a:pt x="473" y="610"/>
                  <a:pt x="610" y="474"/>
                  <a:pt x="610" y="305"/>
                </a:cubicBezTo>
                <a:lnTo>
                  <a:pt x="610" y="305"/>
                </a:lnTo>
                <a:cubicBezTo>
                  <a:pt x="610" y="136"/>
                  <a:pt x="473" y="0"/>
                  <a:pt x="305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D70672EF-1A48-0446-BD62-76FB39FE4593}"/>
              </a:ext>
            </a:extLst>
          </p:cNvPr>
          <p:cNvSpPr txBox="1">
            <a:spLocks/>
          </p:cNvSpPr>
          <p:nvPr/>
        </p:nvSpPr>
        <p:spPr>
          <a:xfrm>
            <a:off x="2221007" y="2528970"/>
            <a:ext cx="1108597" cy="602601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+mn-lt"/>
              </a:rPr>
              <a:t>A formal document used in procurement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FA8A26-B119-3447-92E3-AD7A6FC26C0A}"/>
              </a:ext>
            </a:extLst>
          </p:cNvPr>
          <p:cNvSpPr txBox="1"/>
          <p:nvPr/>
        </p:nvSpPr>
        <p:spPr>
          <a:xfrm>
            <a:off x="633123" y="2231524"/>
            <a:ext cx="1422184" cy="24622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Formal Document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0CA9D582-AE50-2245-91CA-8E1AA0B10B34}"/>
              </a:ext>
            </a:extLst>
          </p:cNvPr>
          <p:cNvSpPr txBox="1">
            <a:spLocks/>
          </p:cNvSpPr>
          <p:nvPr/>
        </p:nvSpPr>
        <p:spPr>
          <a:xfrm>
            <a:off x="3937749" y="2580421"/>
            <a:ext cx="1108597" cy="690445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Justifies obtaining a quotation from </a:t>
            </a:r>
            <a:r>
              <a:rPr lang="en-US" sz="1050" b="1" u="sng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only one </a:t>
            </a:r>
            <a:r>
              <a:rPr lang="en-US" sz="1050" b="1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Supplier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AD1316-04CE-F14E-95B3-D18AE65E1C4B}"/>
              </a:ext>
            </a:extLst>
          </p:cNvPr>
          <p:cNvSpPr txBox="1"/>
          <p:nvPr/>
        </p:nvSpPr>
        <p:spPr>
          <a:xfrm>
            <a:off x="2305678" y="2019597"/>
            <a:ext cx="970137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Formal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Document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90BB3114-6A20-C248-ACBD-217A4803CFB9}"/>
              </a:ext>
            </a:extLst>
          </p:cNvPr>
          <p:cNvSpPr txBox="1">
            <a:spLocks/>
          </p:cNvSpPr>
          <p:nvPr/>
        </p:nvSpPr>
        <p:spPr>
          <a:xfrm>
            <a:off x="5615374" y="2567916"/>
            <a:ext cx="1108597" cy="519309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Supports Transparency and Compliance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DF1FB4-92B2-584C-87A0-9F6291E4580F}"/>
              </a:ext>
            </a:extLst>
          </p:cNvPr>
          <p:cNvSpPr txBox="1"/>
          <p:nvPr/>
        </p:nvSpPr>
        <p:spPr>
          <a:xfrm>
            <a:off x="5613654" y="2173485"/>
            <a:ext cx="1176925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Compliance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875029-B5D4-9146-BFF2-737B9A910C8F}"/>
              </a:ext>
            </a:extLst>
          </p:cNvPr>
          <p:cNvSpPr txBox="1"/>
          <p:nvPr/>
        </p:nvSpPr>
        <p:spPr>
          <a:xfrm>
            <a:off x="7191416" y="2200746"/>
            <a:ext cx="1216744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Your title 05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7C3EE7-5B7D-B949-ACAF-405B4A6F748C}"/>
              </a:ext>
            </a:extLst>
          </p:cNvPr>
          <p:cNvSpPr txBox="1"/>
          <p:nvPr/>
        </p:nvSpPr>
        <p:spPr>
          <a:xfrm>
            <a:off x="2683333" y="1800165"/>
            <a:ext cx="179019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7B16C5-BEFC-7B44-9792-C4BD29A74513}"/>
              </a:ext>
            </a:extLst>
          </p:cNvPr>
          <p:cNvSpPr txBox="1"/>
          <p:nvPr/>
        </p:nvSpPr>
        <p:spPr>
          <a:xfrm>
            <a:off x="4342597" y="1790844"/>
            <a:ext cx="287258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262B2C5-6486-A84E-9302-68ED3195BB5D}"/>
              </a:ext>
            </a:extLst>
          </p:cNvPr>
          <p:cNvSpPr txBox="1"/>
          <p:nvPr/>
        </p:nvSpPr>
        <p:spPr>
          <a:xfrm>
            <a:off x="6041327" y="1847623"/>
            <a:ext cx="287258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405A016B-C794-5A4A-8999-8923DD4C4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79" y="367146"/>
            <a:ext cx="8243909" cy="876438"/>
          </a:xfrm>
        </p:spPr>
        <p:txBody>
          <a:bodyPr/>
          <a:lstStyle/>
          <a:p>
            <a:r>
              <a:rPr lang="en-US" dirty="0"/>
              <a:t>What is a Sole Supplier Justification 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30646-A64C-FD44-9BDC-4AEE52693AA4}"/>
              </a:ext>
            </a:extLst>
          </p:cNvPr>
          <p:cNvSpPr txBox="1"/>
          <p:nvPr/>
        </p:nvSpPr>
        <p:spPr>
          <a:xfrm>
            <a:off x="3840105" y="2124621"/>
            <a:ext cx="1261884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One Supplier</a:t>
            </a:r>
          </a:p>
        </p:txBody>
      </p:sp>
    </p:spTree>
    <p:extLst>
      <p:ext uri="{BB962C8B-B14F-4D97-AF65-F5344CB8AC3E}">
        <p14:creationId xmlns:p14="http://schemas.microsoft.com/office/powerpoint/2010/main" val="22833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BADEF-57CE-01B7-CCB1-678F15DC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D86D3C-31CE-2B71-D2D8-340B41D11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307" y="919369"/>
            <a:ext cx="3428571" cy="330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eeform 241">
            <a:extLst>
              <a:ext uri="{FF2B5EF4-FFF2-40B4-BE49-F238E27FC236}">
                <a16:creationId xmlns:a16="http://schemas.microsoft.com/office/drawing/2014/main" id="{7231A82C-3A38-FB95-3100-97ECDAB62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70" y="2300226"/>
            <a:ext cx="1371600" cy="24721"/>
          </a:xfrm>
          <a:custGeom>
            <a:avLst/>
            <a:gdLst>
              <a:gd name="T0" fmla="*/ 0 w 4384"/>
              <a:gd name="T1" fmla="*/ 50 h 51"/>
              <a:gd name="T2" fmla="*/ 4383 w 4384"/>
              <a:gd name="T3" fmla="*/ 50 h 51"/>
              <a:gd name="T4" fmla="*/ 4383 w 4384"/>
              <a:gd name="T5" fmla="*/ 0 h 51"/>
              <a:gd name="T6" fmla="*/ 0 w 4384"/>
              <a:gd name="T7" fmla="*/ 0 h 51"/>
              <a:gd name="T8" fmla="*/ 0 w 4384"/>
              <a:gd name="T9" fmla="*/ 5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4" h="51">
                <a:moveTo>
                  <a:pt x="0" y="50"/>
                </a:moveTo>
                <a:lnTo>
                  <a:pt x="4383" y="50"/>
                </a:lnTo>
                <a:lnTo>
                  <a:pt x="4383" y="0"/>
                </a:lnTo>
                <a:lnTo>
                  <a:pt x="0" y="0"/>
                </a:lnTo>
                <a:lnTo>
                  <a:pt x="0" y="50"/>
                </a:ln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22" name="Freeform 221">
            <a:extLst>
              <a:ext uri="{FF2B5EF4-FFF2-40B4-BE49-F238E27FC236}">
                <a16:creationId xmlns:a16="http://schemas.microsoft.com/office/drawing/2014/main" id="{7B98CABB-36EB-7275-4C9D-360FA384D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409" y="1904687"/>
            <a:ext cx="809244" cy="809621"/>
          </a:xfrm>
          <a:custGeom>
            <a:avLst/>
            <a:gdLst>
              <a:gd name="T0" fmla="*/ 867 w 1734"/>
              <a:gd name="T1" fmla="*/ 51 h 1733"/>
              <a:gd name="T2" fmla="*/ 867 w 1734"/>
              <a:gd name="T3" fmla="*/ 51 h 1733"/>
              <a:gd name="T4" fmla="*/ 51 w 1734"/>
              <a:gd name="T5" fmla="*/ 865 h 1733"/>
              <a:gd name="T6" fmla="*/ 51 w 1734"/>
              <a:gd name="T7" fmla="*/ 865 h 1733"/>
              <a:gd name="T8" fmla="*/ 867 w 1734"/>
              <a:gd name="T9" fmla="*/ 1681 h 1733"/>
              <a:gd name="T10" fmla="*/ 867 w 1734"/>
              <a:gd name="T11" fmla="*/ 1681 h 1733"/>
              <a:gd name="T12" fmla="*/ 1682 w 1734"/>
              <a:gd name="T13" fmla="*/ 865 h 1733"/>
              <a:gd name="T14" fmla="*/ 1682 w 1734"/>
              <a:gd name="T15" fmla="*/ 865 h 1733"/>
              <a:gd name="T16" fmla="*/ 867 w 1734"/>
              <a:gd name="T17" fmla="*/ 51 h 1733"/>
              <a:gd name="T18" fmla="*/ 867 w 1734"/>
              <a:gd name="T19" fmla="*/ 1732 h 1733"/>
              <a:gd name="T20" fmla="*/ 867 w 1734"/>
              <a:gd name="T21" fmla="*/ 1732 h 1733"/>
              <a:gd name="T22" fmla="*/ 0 w 1734"/>
              <a:gd name="T23" fmla="*/ 865 h 1733"/>
              <a:gd name="T24" fmla="*/ 0 w 1734"/>
              <a:gd name="T25" fmla="*/ 865 h 1733"/>
              <a:gd name="T26" fmla="*/ 867 w 1734"/>
              <a:gd name="T27" fmla="*/ 0 h 1733"/>
              <a:gd name="T28" fmla="*/ 867 w 1734"/>
              <a:gd name="T29" fmla="*/ 0 h 1733"/>
              <a:gd name="T30" fmla="*/ 1733 w 1734"/>
              <a:gd name="T31" fmla="*/ 865 h 1733"/>
              <a:gd name="T32" fmla="*/ 1733 w 1734"/>
              <a:gd name="T33" fmla="*/ 865 h 1733"/>
              <a:gd name="T34" fmla="*/ 867 w 1734"/>
              <a:gd name="T35" fmla="*/ 1732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34" h="1733">
                <a:moveTo>
                  <a:pt x="867" y="51"/>
                </a:moveTo>
                <a:lnTo>
                  <a:pt x="867" y="51"/>
                </a:lnTo>
                <a:cubicBezTo>
                  <a:pt x="417" y="51"/>
                  <a:pt x="51" y="415"/>
                  <a:pt x="51" y="865"/>
                </a:cubicBezTo>
                <a:lnTo>
                  <a:pt x="51" y="865"/>
                </a:lnTo>
                <a:cubicBezTo>
                  <a:pt x="51" y="1315"/>
                  <a:pt x="417" y="1681"/>
                  <a:pt x="867" y="1681"/>
                </a:cubicBezTo>
                <a:lnTo>
                  <a:pt x="867" y="1681"/>
                </a:lnTo>
                <a:cubicBezTo>
                  <a:pt x="1316" y="1681"/>
                  <a:pt x="1682" y="1315"/>
                  <a:pt x="1682" y="865"/>
                </a:cubicBezTo>
                <a:lnTo>
                  <a:pt x="1682" y="865"/>
                </a:lnTo>
                <a:cubicBezTo>
                  <a:pt x="1682" y="415"/>
                  <a:pt x="1316" y="51"/>
                  <a:pt x="867" y="51"/>
                </a:cubicBezTo>
                <a:close/>
                <a:moveTo>
                  <a:pt x="867" y="1732"/>
                </a:moveTo>
                <a:lnTo>
                  <a:pt x="867" y="1732"/>
                </a:lnTo>
                <a:cubicBezTo>
                  <a:pt x="389" y="1732"/>
                  <a:pt x="0" y="1343"/>
                  <a:pt x="0" y="865"/>
                </a:cubicBezTo>
                <a:lnTo>
                  <a:pt x="0" y="865"/>
                </a:lnTo>
                <a:cubicBezTo>
                  <a:pt x="0" y="387"/>
                  <a:pt x="389" y="0"/>
                  <a:pt x="867" y="0"/>
                </a:cubicBezTo>
                <a:lnTo>
                  <a:pt x="867" y="0"/>
                </a:lnTo>
                <a:cubicBezTo>
                  <a:pt x="1344" y="0"/>
                  <a:pt x="1733" y="387"/>
                  <a:pt x="1733" y="865"/>
                </a:cubicBezTo>
                <a:lnTo>
                  <a:pt x="1733" y="865"/>
                </a:lnTo>
                <a:cubicBezTo>
                  <a:pt x="1733" y="1343"/>
                  <a:pt x="1344" y="1732"/>
                  <a:pt x="867" y="17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554DEE-D37F-E236-48DD-435438DDFF29}"/>
              </a:ext>
            </a:extLst>
          </p:cNvPr>
          <p:cNvSpPr txBox="1"/>
          <p:nvPr/>
        </p:nvSpPr>
        <p:spPr>
          <a:xfrm>
            <a:off x="388958" y="3065372"/>
            <a:ext cx="1834155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Purchases &gt; </a:t>
            </a:r>
            <a:r>
              <a:rPr lang="en-IE" sz="1200" dirty="0">
                <a:latin typeface="Arial Black" panose="020B0A04020102020204" pitchFamily="34" charset="0"/>
              </a:rPr>
              <a:t>€</a:t>
            </a:r>
            <a:r>
              <a:rPr lang="en-US" sz="1200" b="1" dirty="0">
                <a:solidFill>
                  <a:schemeClr val="tx2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5,000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33E4EA-ACF7-0D62-CE4C-EA22DCA5F735}"/>
              </a:ext>
            </a:extLst>
          </p:cNvPr>
          <p:cNvSpPr txBox="1"/>
          <p:nvPr/>
        </p:nvSpPr>
        <p:spPr>
          <a:xfrm>
            <a:off x="1021338" y="2090206"/>
            <a:ext cx="569387" cy="4385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0" b="1" dirty="0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rPr>
              <a:t>01</a:t>
            </a:r>
          </a:p>
        </p:txBody>
      </p:sp>
      <p:sp>
        <p:nvSpPr>
          <p:cNvPr id="23" name="Freeform 228">
            <a:extLst>
              <a:ext uri="{FF2B5EF4-FFF2-40B4-BE49-F238E27FC236}">
                <a16:creationId xmlns:a16="http://schemas.microsoft.com/office/drawing/2014/main" id="{DAEEA184-7F56-64E8-C629-7FEED61B1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905" y="1904687"/>
            <a:ext cx="809244" cy="809621"/>
          </a:xfrm>
          <a:custGeom>
            <a:avLst/>
            <a:gdLst>
              <a:gd name="T0" fmla="*/ 866 w 1733"/>
              <a:gd name="T1" fmla="*/ 51 h 1733"/>
              <a:gd name="T2" fmla="*/ 866 w 1733"/>
              <a:gd name="T3" fmla="*/ 51 h 1733"/>
              <a:gd name="T4" fmla="*/ 51 w 1733"/>
              <a:gd name="T5" fmla="*/ 865 h 1733"/>
              <a:gd name="T6" fmla="*/ 51 w 1733"/>
              <a:gd name="T7" fmla="*/ 865 h 1733"/>
              <a:gd name="T8" fmla="*/ 866 w 1733"/>
              <a:gd name="T9" fmla="*/ 1681 h 1733"/>
              <a:gd name="T10" fmla="*/ 866 w 1733"/>
              <a:gd name="T11" fmla="*/ 1681 h 1733"/>
              <a:gd name="T12" fmla="*/ 1680 w 1733"/>
              <a:gd name="T13" fmla="*/ 865 h 1733"/>
              <a:gd name="T14" fmla="*/ 1680 w 1733"/>
              <a:gd name="T15" fmla="*/ 865 h 1733"/>
              <a:gd name="T16" fmla="*/ 866 w 1733"/>
              <a:gd name="T17" fmla="*/ 51 h 1733"/>
              <a:gd name="T18" fmla="*/ 866 w 1733"/>
              <a:gd name="T19" fmla="*/ 1732 h 1733"/>
              <a:gd name="T20" fmla="*/ 866 w 1733"/>
              <a:gd name="T21" fmla="*/ 1732 h 1733"/>
              <a:gd name="T22" fmla="*/ 0 w 1733"/>
              <a:gd name="T23" fmla="*/ 865 h 1733"/>
              <a:gd name="T24" fmla="*/ 0 w 1733"/>
              <a:gd name="T25" fmla="*/ 865 h 1733"/>
              <a:gd name="T26" fmla="*/ 866 w 1733"/>
              <a:gd name="T27" fmla="*/ 0 h 1733"/>
              <a:gd name="T28" fmla="*/ 866 w 1733"/>
              <a:gd name="T29" fmla="*/ 0 h 1733"/>
              <a:gd name="T30" fmla="*/ 1732 w 1733"/>
              <a:gd name="T31" fmla="*/ 865 h 1733"/>
              <a:gd name="T32" fmla="*/ 1732 w 1733"/>
              <a:gd name="T33" fmla="*/ 865 h 1733"/>
              <a:gd name="T34" fmla="*/ 866 w 1733"/>
              <a:gd name="T35" fmla="*/ 1732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33" h="1733">
                <a:moveTo>
                  <a:pt x="866" y="51"/>
                </a:moveTo>
                <a:lnTo>
                  <a:pt x="866" y="51"/>
                </a:lnTo>
                <a:cubicBezTo>
                  <a:pt x="417" y="51"/>
                  <a:pt x="51" y="415"/>
                  <a:pt x="51" y="865"/>
                </a:cubicBezTo>
                <a:lnTo>
                  <a:pt x="51" y="865"/>
                </a:lnTo>
                <a:cubicBezTo>
                  <a:pt x="51" y="1315"/>
                  <a:pt x="417" y="1681"/>
                  <a:pt x="866" y="1681"/>
                </a:cubicBezTo>
                <a:lnTo>
                  <a:pt x="866" y="1681"/>
                </a:lnTo>
                <a:cubicBezTo>
                  <a:pt x="1314" y="1681"/>
                  <a:pt x="1680" y="1315"/>
                  <a:pt x="1680" y="865"/>
                </a:cubicBezTo>
                <a:lnTo>
                  <a:pt x="1680" y="865"/>
                </a:lnTo>
                <a:cubicBezTo>
                  <a:pt x="1680" y="415"/>
                  <a:pt x="1314" y="51"/>
                  <a:pt x="866" y="51"/>
                </a:cubicBezTo>
                <a:close/>
                <a:moveTo>
                  <a:pt x="866" y="1732"/>
                </a:moveTo>
                <a:lnTo>
                  <a:pt x="866" y="1732"/>
                </a:lnTo>
                <a:cubicBezTo>
                  <a:pt x="389" y="1732"/>
                  <a:pt x="0" y="1343"/>
                  <a:pt x="0" y="865"/>
                </a:cubicBezTo>
                <a:lnTo>
                  <a:pt x="0" y="865"/>
                </a:lnTo>
                <a:cubicBezTo>
                  <a:pt x="0" y="387"/>
                  <a:pt x="389" y="0"/>
                  <a:pt x="866" y="0"/>
                </a:cubicBezTo>
                <a:lnTo>
                  <a:pt x="866" y="0"/>
                </a:lnTo>
                <a:cubicBezTo>
                  <a:pt x="1343" y="0"/>
                  <a:pt x="1732" y="387"/>
                  <a:pt x="1732" y="865"/>
                </a:cubicBezTo>
                <a:lnTo>
                  <a:pt x="1732" y="865"/>
                </a:lnTo>
                <a:cubicBezTo>
                  <a:pt x="1732" y="1343"/>
                  <a:pt x="1343" y="1732"/>
                  <a:pt x="866" y="17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/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507A17C6-1BC1-CA9A-5EF2-9A672A5B5151}"/>
              </a:ext>
            </a:extLst>
          </p:cNvPr>
          <p:cNvSpPr txBox="1">
            <a:spLocks/>
          </p:cNvSpPr>
          <p:nvPr/>
        </p:nvSpPr>
        <p:spPr>
          <a:xfrm>
            <a:off x="2735041" y="3324246"/>
            <a:ext cx="1496972" cy="519309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is capable, suitable or available to deliver the required goods/services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BEBCD0-EF07-2DA3-FED7-6D809A0D0624}"/>
              </a:ext>
            </a:extLst>
          </p:cNvPr>
          <p:cNvSpPr txBox="1"/>
          <p:nvPr/>
        </p:nvSpPr>
        <p:spPr>
          <a:xfrm>
            <a:off x="2368164" y="3052139"/>
            <a:ext cx="2230740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Where only </a:t>
            </a:r>
            <a:r>
              <a:rPr lang="en-US" sz="1200" b="1" u="sng" dirty="0">
                <a:solidFill>
                  <a:schemeClr val="tx2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one</a:t>
            </a:r>
            <a:r>
              <a:rPr lang="en-US" sz="1200" b="1" dirty="0">
                <a:solidFill>
                  <a:schemeClr val="tx2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 Supplier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588D8D-0234-64E0-E84F-DB45CF483B3C}"/>
              </a:ext>
            </a:extLst>
          </p:cNvPr>
          <p:cNvSpPr txBox="1"/>
          <p:nvPr/>
        </p:nvSpPr>
        <p:spPr>
          <a:xfrm>
            <a:off x="3198835" y="2090206"/>
            <a:ext cx="569387" cy="4385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250" b="1" dirty="0">
                <a:solidFill>
                  <a:schemeClr val="accent2"/>
                </a:solidFill>
                <a:latin typeface="+mj-lt"/>
                <a:cs typeface="Arial Black" panose="020B0604020202020204" pitchFamily="34" charset="0"/>
              </a:rPr>
              <a:t>02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C8412E-C805-E03F-BFEA-723A768AA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" y="367146"/>
            <a:ext cx="8214120" cy="876438"/>
          </a:xfrm>
        </p:spPr>
        <p:txBody>
          <a:bodyPr/>
          <a:lstStyle/>
          <a:p>
            <a:r>
              <a:rPr lang="en-US" dirty="0"/>
              <a:t>When is a Sole Supplier Justification Form used?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48DB4-3BCC-AFEC-35FE-F49EF4023D15}"/>
              </a:ext>
            </a:extLst>
          </p:cNvPr>
          <p:cNvSpPr txBox="1"/>
          <p:nvPr/>
        </p:nvSpPr>
        <p:spPr>
          <a:xfrm>
            <a:off x="5816751" y="2516939"/>
            <a:ext cx="2213389" cy="433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13"/>
              </a:lnSpc>
            </a:pPr>
            <a:r>
              <a:rPr lang="en-US" sz="1400" b="1" dirty="0">
                <a:solidFill>
                  <a:schemeClr val="accent5"/>
                </a:solidFill>
                <a:latin typeface="Aptos Display" panose="020B0004020202020204" pitchFamily="34" charset="0"/>
                <a:ea typeface="Lato Light" panose="020F0502020204030203" pitchFamily="34" charset="0"/>
                <a:cs typeface="Dreaming Outloud Pro" panose="020F0502020204030204" pitchFamily="66" charset="0"/>
              </a:rPr>
              <a:t>Sole Supplier claims</a:t>
            </a:r>
          </a:p>
          <a:p>
            <a:pPr algn="ctr">
              <a:lnSpc>
                <a:spcPts val="1313"/>
              </a:lnSpc>
            </a:pPr>
            <a:r>
              <a:rPr lang="en-US" sz="1400" b="1" dirty="0">
                <a:solidFill>
                  <a:schemeClr val="accent5"/>
                </a:solidFill>
                <a:latin typeface="Aptos Display" panose="020B0004020202020204" pitchFamily="34" charset="0"/>
                <a:ea typeface="Lato Light" panose="020F0502020204030203" pitchFamily="34" charset="0"/>
                <a:cs typeface="Dreaming Outloud Pro" panose="020F0502020204030204" pitchFamily="66" charset="0"/>
              </a:rPr>
              <a:t>are exceptions not the rule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4E3C82-E783-4CCE-347B-855B33FC3933}"/>
              </a:ext>
            </a:extLst>
          </p:cNvPr>
          <p:cNvSpPr txBox="1">
            <a:spLocks/>
          </p:cNvSpPr>
          <p:nvPr/>
        </p:nvSpPr>
        <p:spPr>
          <a:xfrm>
            <a:off x="492051" y="3346368"/>
            <a:ext cx="1496972" cy="185885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excl. VAT</a:t>
            </a:r>
          </a:p>
        </p:txBody>
      </p:sp>
    </p:spTree>
    <p:extLst>
      <p:ext uri="{BB962C8B-B14F-4D97-AF65-F5344CB8AC3E}">
        <p14:creationId xmlns:p14="http://schemas.microsoft.com/office/powerpoint/2010/main" val="357012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03DAF-637B-B0FB-F30B-F1456E29D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07E349DC-BAE9-D2D5-B7BB-0CB0AAA5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" y="1264779"/>
            <a:ext cx="4696328" cy="1302361"/>
          </a:xfrm>
          <a:custGeom>
            <a:avLst/>
            <a:gdLst>
              <a:gd name="T0" fmla="*/ 8657 w 10050"/>
              <a:gd name="T1" fmla="*/ 0 h 2788"/>
              <a:gd name="T2" fmla="*/ 7263 w 10050"/>
              <a:gd name="T3" fmla="*/ 1394 h 2788"/>
              <a:gd name="T4" fmla="*/ 6917 w 10050"/>
              <a:gd name="T5" fmla="*/ 1740 h 2788"/>
              <a:gd name="T6" fmla="*/ 0 w 10050"/>
              <a:gd name="T7" fmla="*/ 1740 h 2788"/>
              <a:gd name="T8" fmla="*/ 0 w 10050"/>
              <a:gd name="T9" fmla="*/ 2086 h 2788"/>
              <a:gd name="T10" fmla="*/ 6917 w 10050"/>
              <a:gd name="T11" fmla="*/ 2086 h 2788"/>
              <a:gd name="T12" fmla="*/ 7609 w 10050"/>
              <a:gd name="T13" fmla="*/ 1394 h 2788"/>
              <a:gd name="T14" fmla="*/ 8657 w 10050"/>
              <a:gd name="T15" fmla="*/ 346 h 2788"/>
              <a:gd name="T16" fmla="*/ 9704 w 10050"/>
              <a:gd name="T17" fmla="*/ 1394 h 2788"/>
              <a:gd name="T18" fmla="*/ 8657 w 10050"/>
              <a:gd name="T19" fmla="*/ 2441 h 2788"/>
              <a:gd name="T20" fmla="*/ 8657 w 10050"/>
              <a:gd name="T21" fmla="*/ 2787 h 2788"/>
              <a:gd name="T22" fmla="*/ 10049 w 10050"/>
              <a:gd name="T23" fmla="*/ 1394 h 2788"/>
              <a:gd name="T24" fmla="*/ 8657 w 10050"/>
              <a:gd name="T25" fmla="*/ 0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050" h="2788">
                <a:moveTo>
                  <a:pt x="8657" y="0"/>
                </a:moveTo>
                <a:cubicBezTo>
                  <a:pt x="7888" y="0"/>
                  <a:pt x="7263" y="625"/>
                  <a:pt x="7263" y="1394"/>
                </a:cubicBezTo>
                <a:cubicBezTo>
                  <a:pt x="7263" y="1584"/>
                  <a:pt x="7108" y="1740"/>
                  <a:pt x="6917" y="1740"/>
                </a:cubicBezTo>
                <a:lnTo>
                  <a:pt x="0" y="1740"/>
                </a:lnTo>
                <a:lnTo>
                  <a:pt x="0" y="2086"/>
                </a:lnTo>
                <a:lnTo>
                  <a:pt x="6917" y="2086"/>
                </a:lnTo>
                <a:cubicBezTo>
                  <a:pt x="7299" y="2086"/>
                  <a:pt x="7609" y="1775"/>
                  <a:pt x="7609" y="1394"/>
                </a:cubicBezTo>
                <a:cubicBezTo>
                  <a:pt x="7609" y="816"/>
                  <a:pt x="8079" y="346"/>
                  <a:pt x="8657" y="346"/>
                </a:cubicBezTo>
                <a:cubicBezTo>
                  <a:pt x="9234" y="346"/>
                  <a:pt x="9704" y="816"/>
                  <a:pt x="9704" y="1394"/>
                </a:cubicBezTo>
                <a:cubicBezTo>
                  <a:pt x="9704" y="1971"/>
                  <a:pt x="9234" y="2441"/>
                  <a:pt x="8657" y="2441"/>
                </a:cubicBezTo>
                <a:lnTo>
                  <a:pt x="8657" y="2787"/>
                </a:lnTo>
                <a:cubicBezTo>
                  <a:pt x="9425" y="2787"/>
                  <a:pt x="10049" y="2162"/>
                  <a:pt x="10049" y="1394"/>
                </a:cubicBezTo>
                <a:cubicBezTo>
                  <a:pt x="10049" y="625"/>
                  <a:pt x="9425" y="0"/>
                  <a:pt x="8657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03B9ED6-41B3-B4D2-667F-BEB71E7C5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436" y="2406253"/>
            <a:ext cx="1302360" cy="1302361"/>
          </a:xfrm>
          <a:custGeom>
            <a:avLst/>
            <a:gdLst>
              <a:gd name="T0" fmla="*/ 1394 w 2788"/>
              <a:gd name="T1" fmla="*/ 2786 h 2787"/>
              <a:gd name="T2" fmla="*/ 0 w 2788"/>
              <a:gd name="T3" fmla="*/ 1393 h 2787"/>
              <a:gd name="T4" fmla="*/ 1394 w 2788"/>
              <a:gd name="T5" fmla="*/ 0 h 2787"/>
              <a:gd name="T6" fmla="*/ 1394 w 2788"/>
              <a:gd name="T7" fmla="*/ 346 h 2787"/>
              <a:gd name="T8" fmla="*/ 346 w 2788"/>
              <a:gd name="T9" fmla="*/ 1393 h 2787"/>
              <a:gd name="T10" fmla="*/ 1394 w 2788"/>
              <a:gd name="T11" fmla="*/ 2440 h 2787"/>
              <a:gd name="T12" fmla="*/ 2441 w 2788"/>
              <a:gd name="T13" fmla="*/ 1393 h 2787"/>
              <a:gd name="T14" fmla="*/ 2787 w 2788"/>
              <a:gd name="T15" fmla="*/ 1393 h 2787"/>
              <a:gd name="T16" fmla="*/ 1394 w 2788"/>
              <a:gd name="T17" fmla="*/ 2786 h 2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8" h="2787">
                <a:moveTo>
                  <a:pt x="1394" y="2786"/>
                </a:moveTo>
                <a:cubicBezTo>
                  <a:pt x="625" y="2786"/>
                  <a:pt x="0" y="2162"/>
                  <a:pt x="0" y="1393"/>
                </a:cubicBezTo>
                <a:cubicBezTo>
                  <a:pt x="0" y="625"/>
                  <a:pt x="625" y="0"/>
                  <a:pt x="1394" y="0"/>
                </a:cubicBezTo>
                <a:lnTo>
                  <a:pt x="1394" y="346"/>
                </a:lnTo>
                <a:cubicBezTo>
                  <a:pt x="816" y="346"/>
                  <a:pt x="346" y="815"/>
                  <a:pt x="346" y="1393"/>
                </a:cubicBezTo>
                <a:cubicBezTo>
                  <a:pt x="346" y="1970"/>
                  <a:pt x="816" y="2440"/>
                  <a:pt x="1394" y="2440"/>
                </a:cubicBezTo>
                <a:cubicBezTo>
                  <a:pt x="1971" y="2440"/>
                  <a:pt x="2441" y="1970"/>
                  <a:pt x="2441" y="1393"/>
                </a:cubicBezTo>
                <a:lnTo>
                  <a:pt x="2787" y="1393"/>
                </a:lnTo>
                <a:cubicBezTo>
                  <a:pt x="2787" y="2162"/>
                  <a:pt x="2162" y="2786"/>
                  <a:pt x="1394" y="278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D155C08-B2A5-0DEA-307B-EA434A1A7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002" y="2359361"/>
            <a:ext cx="1302360" cy="1302361"/>
          </a:xfrm>
          <a:custGeom>
            <a:avLst/>
            <a:gdLst>
              <a:gd name="T0" fmla="*/ 1393 w 2788"/>
              <a:gd name="T1" fmla="*/ 2786 h 2787"/>
              <a:gd name="T2" fmla="*/ 1393 w 2788"/>
              <a:gd name="T3" fmla="*/ 2440 h 2787"/>
              <a:gd name="T4" fmla="*/ 2441 w 2788"/>
              <a:gd name="T5" fmla="*/ 1393 h 2787"/>
              <a:gd name="T6" fmla="*/ 1393 w 2788"/>
              <a:gd name="T7" fmla="*/ 346 h 2787"/>
              <a:gd name="T8" fmla="*/ 346 w 2788"/>
              <a:gd name="T9" fmla="*/ 1393 h 2787"/>
              <a:gd name="T10" fmla="*/ 0 w 2788"/>
              <a:gd name="T11" fmla="*/ 1393 h 2787"/>
              <a:gd name="T12" fmla="*/ 1393 w 2788"/>
              <a:gd name="T13" fmla="*/ 0 h 2787"/>
              <a:gd name="T14" fmla="*/ 2787 w 2788"/>
              <a:gd name="T15" fmla="*/ 1393 h 2787"/>
              <a:gd name="T16" fmla="*/ 1393 w 2788"/>
              <a:gd name="T17" fmla="*/ 2786 h 2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8" h="2787">
                <a:moveTo>
                  <a:pt x="1393" y="2786"/>
                </a:moveTo>
                <a:lnTo>
                  <a:pt x="1393" y="2440"/>
                </a:lnTo>
                <a:cubicBezTo>
                  <a:pt x="1971" y="2440"/>
                  <a:pt x="2441" y="1970"/>
                  <a:pt x="2441" y="1393"/>
                </a:cubicBezTo>
                <a:cubicBezTo>
                  <a:pt x="2441" y="815"/>
                  <a:pt x="1971" y="346"/>
                  <a:pt x="1393" y="346"/>
                </a:cubicBezTo>
                <a:cubicBezTo>
                  <a:pt x="816" y="346"/>
                  <a:pt x="346" y="815"/>
                  <a:pt x="346" y="1393"/>
                </a:cubicBezTo>
                <a:lnTo>
                  <a:pt x="0" y="1393"/>
                </a:lnTo>
                <a:cubicBezTo>
                  <a:pt x="0" y="625"/>
                  <a:pt x="625" y="0"/>
                  <a:pt x="1393" y="0"/>
                </a:cubicBezTo>
                <a:cubicBezTo>
                  <a:pt x="2162" y="0"/>
                  <a:pt x="2787" y="625"/>
                  <a:pt x="2787" y="1393"/>
                </a:cubicBezTo>
                <a:cubicBezTo>
                  <a:pt x="2787" y="2162"/>
                  <a:pt x="2162" y="2786"/>
                  <a:pt x="1393" y="278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3C1BFD2-FB32-8948-7F52-DB37BB0C72A5}"/>
              </a:ext>
            </a:extLst>
          </p:cNvPr>
          <p:cNvSpPr txBox="1">
            <a:spLocks/>
          </p:cNvSpPr>
          <p:nvPr/>
        </p:nvSpPr>
        <p:spPr>
          <a:xfrm>
            <a:off x="4958450" y="1644844"/>
            <a:ext cx="2132198" cy="185885"/>
          </a:xfrm>
          <a:prstGeom prst="rect">
            <a:avLst/>
          </a:prstGeom>
        </p:spPr>
        <p:txBody>
          <a:bodyPr vert="horz" wrap="square" lIns="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Prevents misuse of direct awards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02357-D484-C3A4-4C3B-5E693D3625B2}"/>
              </a:ext>
            </a:extLst>
          </p:cNvPr>
          <p:cNvSpPr txBox="1"/>
          <p:nvPr/>
        </p:nvSpPr>
        <p:spPr>
          <a:xfrm>
            <a:off x="4946896" y="1368912"/>
            <a:ext cx="683842" cy="276999"/>
          </a:xfrm>
          <a:prstGeom prst="rect">
            <a:avLst/>
          </a:prstGeom>
          <a:noFill/>
        </p:spPr>
        <p:txBody>
          <a:bodyPr wrap="none" lIns="0" rtlCol="0" anchor="b" anchorCtr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Misuse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B7080-BE1E-DA63-0B89-C49414C44679}"/>
              </a:ext>
            </a:extLst>
          </p:cNvPr>
          <p:cNvSpPr txBox="1"/>
          <p:nvPr/>
        </p:nvSpPr>
        <p:spPr>
          <a:xfrm>
            <a:off x="6261012" y="3143924"/>
            <a:ext cx="1509324" cy="276999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Risk Management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C7E9795-F8A3-AE29-4D1C-8312F2334590}"/>
              </a:ext>
            </a:extLst>
          </p:cNvPr>
          <p:cNvSpPr txBox="1">
            <a:spLocks/>
          </p:cNvSpPr>
          <p:nvPr/>
        </p:nvSpPr>
        <p:spPr>
          <a:xfrm>
            <a:off x="919037" y="2892760"/>
            <a:ext cx="2132198" cy="352597"/>
          </a:xfrm>
          <a:prstGeom prst="rect">
            <a:avLst/>
          </a:prstGeom>
        </p:spPr>
        <p:txBody>
          <a:bodyPr vert="horz" wrap="square" lIns="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Demonstrates compliance with procurement regulations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0CBE17-CED3-BD7B-ECA8-638C4257ACF8}"/>
              </a:ext>
            </a:extLst>
          </p:cNvPr>
          <p:cNvSpPr txBox="1"/>
          <p:nvPr/>
        </p:nvSpPr>
        <p:spPr>
          <a:xfrm>
            <a:off x="2047197" y="2616827"/>
            <a:ext cx="992259" cy="276999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Compliance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20DF05-E806-9DBB-D146-440E39607365}"/>
              </a:ext>
            </a:extLst>
          </p:cNvPr>
          <p:cNvSpPr txBox="1"/>
          <p:nvPr/>
        </p:nvSpPr>
        <p:spPr>
          <a:xfrm>
            <a:off x="3833181" y="1598231"/>
            <a:ext cx="473206" cy="6117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75" b="1" dirty="0">
                <a:solidFill>
                  <a:schemeClr val="accent1"/>
                </a:solidFill>
                <a:latin typeface="+mj-lt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706AAC-532B-2E4F-8F8F-2457613E7603}"/>
              </a:ext>
            </a:extLst>
          </p:cNvPr>
          <p:cNvSpPr txBox="1"/>
          <p:nvPr/>
        </p:nvSpPr>
        <p:spPr>
          <a:xfrm>
            <a:off x="3833181" y="2758191"/>
            <a:ext cx="473206" cy="6117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75" b="1" dirty="0">
                <a:solidFill>
                  <a:schemeClr val="accent2"/>
                </a:solidFill>
                <a:latin typeface="+mj-lt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D63EA6-5DDA-86E3-7252-F114AB4741FC}"/>
              </a:ext>
            </a:extLst>
          </p:cNvPr>
          <p:cNvSpPr txBox="1"/>
          <p:nvPr/>
        </p:nvSpPr>
        <p:spPr>
          <a:xfrm>
            <a:off x="4937578" y="2711299"/>
            <a:ext cx="473207" cy="6117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75" b="1" dirty="0">
                <a:solidFill>
                  <a:schemeClr val="accent3"/>
                </a:solidFill>
                <a:latin typeface="+mj-lt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533E436-BD16-768F-1B93-B5855E689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is it important</a:t>
            </a: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2BFDDF54-65FB-0DC2-16F4-644C8994F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109" y="3498927"/>
            <a:ext cx="4609779" cy="1302361"/>
          </a:xfrm>
          <a:custGeom>
            <a:avLst/>
            <a:gdLst>
              <a:gd name="T0" fmla="*/ 3133 w 9866"/>
              <a:gd name="T1" fmla="*/ 701 h 2788"/>
              <a:gd name="T2" fmla="*/ 2441 w 9866"/>
              <a:gd name="T3" fmla="*/ 1394 h 2788"/>
              <a:gd name="T4" fmla="*/ 1393 w 9866"/>
              <a:gd name="T5" fmla="*/ 2441 h 2788"/>
              <a:gd name="T6" fmla="*/ 346 w 9866"/>
              <a:gd name="T7" fmla="*/ 1394 h 2788"/>
              <a:gd name="T8" fmla="*/ 1393 w 9866"/>
              <a:gd name="T9" fmla="*/ 346 h 2788"/>
              <a:gd name="T10" fmla="*/ 1393 w 9866"/>
              <a:gd name="T11" fmla="*/ 0 h 2788"/>
              <a:gd name="T12" fmla="*/ 0 w 9866"/>
              <a:gd name="T13" fmla="*/ 1394 h 2788"/>
              <a:gd name="T14" fmla="*/ 1393 w 9866"/>
              <a:gd name="T15" fmla="*/ 2787 h 2788"/>
              <a:gd name="T16" fmla="*/ 2787 w 9866"/>
              <a:gd name="T17" fmla="*/ 1394 h 2788"/>
              <a:gd name="T18" fmla="*/ 3133 w 9866"/>
              <a:gd name="T19" fmla="*/ 1047 h 2788"/>
              <a:gd name="T20" fmla="*/ 9865 w 9866"/>
              <a:gd name="T21" fmla="*/ 1047 h 2788"/>
              <a:gd name="T22" fmla="*/ 9865 w 9866"/>
              <a:gd name="T23" fmla="*/ 701 h 2788"/>
              <a:gd name="T24" fmla="*/ 3133 w 9866"/>
              <a:gd name="T25" fmla="*/ 701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866" h="2788">
                <a:moveTo>
                  <a:pt x="3133" y="701"/>
                </a:moveTo>
                <a:cubicBezTo>
                  <a:pt x="2751" y="701"/>
                  <a:pt x="2441" y="1012"/>
                  <a:pt x="2441" y="1394"/>
                </a:cubicBezTo>
                <a:cubicBezTo>
                  <a:pt x="2441" y="1971"/>
                  <a:pt x="1970" y="2441"/>
                  <a:pt x="1393" y="2441"/>
                </a:cubicBezTo>
                <a:cubicBezTo>
                  <a:pt x="816" y="2441"/>
                  <a:pt x="346" y="1971"/>
                  <a:pt x="346" y="1394"/>
                </a:cubicBezTo>
                <a:cubicBezTo>
                  <a:pt x="346" y="816"/>
                  <a:pt x="816" y="346"/>
                  <a:pt x="1393" y="346"/>
                </a:cubicBezTo>
                <a:lnTo>
                  <a:pt x="1393" y="0"/>
                </a:lnTo>
                <a:cubicBezTo>
                  <a:pt x="625" y="0"/>
                  <a:pt x="0" y="626"/>
                  <a:pt x="0" y="1394"/>
                </a:cubicBezTo>
                <a:cubicBezTo>
                  <a:pt x="0" y="2162"/>
                  <a:pt x="625" y="2787"/>
                  <a:pt x="1393" y="2787"/>
                </a:cubicBezTo>
                <a:cubicBezTo>
                  <a:pt x="2162" y="2787"/>
                  <a:pt x="2787" y="2162"/>
                  <a:pt x="2787" y="1394"/>
                </a:cubicBezTo>
                <a:cubicBezTo>
                  <a:pt x="2787" y="1203"/>
                  <a:pt x="2942" y="1047"/>
                  <a:pt x="3133" y="1047"/>
                </a:cubicBezTo>
                <a:lnTo>
                  <a:pt x="9865" y="1047"/>
                </a:lnTo>
                <a:lnTo>
                  <a:pt x="9865" y="701"/>
                </a:lnTo>
                <a:lnTo>
                  <a:pt x="3133" y="70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4654B-1C51-E792-4C33-D1C547C3018B}"/>
              </a:ext>
            </a:extLst>
          </p:cNvPr>
          <p:cNvSpPr txBox="1"/>
          <p:nvPr/>
        </p:nvSpPr>
        <p:spPr>
          <a:xfrm>
            <a:off x="2821231" y="3878721"/>
            <a:ext cx="1243995" cy="276999"/>
          </a:xfrm>
          <a:prstGeom prst="rect">
            <a:avLst/>
          </a:prstGeom>
          <a:noFill/>
        </p:spPr>
        <p:txBody>
          <a:bodyPr wrap="none" lIns="0" rtlCol="0" anchor="b" anchorCtr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Transparency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29F2488-F884-FE8A-51AD-531D6C2464CE}"/>
              </a:ext>
            </a:extLst>
          </p:cNvPr>
          <p:cNvSpPr txBox="1">
            <a:spLocks/>
          </p:cNvSpPr>
          <p:nvPr/>
        </p:nvSpPr>
        <p:spPr>
          <a:xfrm>
            <a:off x="2174189" y="4172393"/>
            <a:ext cx="2132198" cy="352597"/>
          </a:xfrm>
          <a:prstGeom prst="rect">
            <a:avLst/>
          </a:prstGeom>
        </p:spPr>
        <p:txBody>
          <a:bodyPr vert="horz" wrap="square" lIns="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Documents why a competitive process was not possible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38A60B-0F68-CBF8-EAD8-60FBCA987A7E}"/>
              </a:ext>
            </a:extLst>
          </p:cNvPr>
          <p:cNvSpPr txBox="1"/>
          <p:nvPr/>
        </p:nvSpPr>
        <p:spPr>
          <a:xfrm>
            <a:off x="4888281" y="3855978"/>
            <a:ext cx="478016" cy="6117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75" b="1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62979A9-905B-02E5-8202-385C787E0332}"/>
              </a:ext>
            </a:extLst>
          </p:cNvPr>
          <p:cNvSpPr txBox="1">
            <a:spLocks/>
          </p:cNvSpPr>
          <p:nvPr/>
        </p:nvSpPr>
        <p:spPr>
          <a:xfrm>
            <a:off x="5982624" y="3420923"/>
            <a:ext cx="2864813" cy="185885"/>
          </a:xfrm>
          <a:prstGeom prst="rect">
            <a:avLst/>
          </a:prstGeom>
        </p:spPr>
        <p:txBody>
          <a:bodyPr vert="horz" wrap="square" lIns="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900" dirty="0">
                <a:solidFill>
                  <a:schemeClr val="tx1"/>
                </a:solidFill>
                <a:latin typeface="Cambria" panose="02040503050406030204" pitchFamily="18" charset="0"/>
                <a:ea typeface="Lato Light" panose="020F0502020204030203" pitchFamily="34" charset="0"/>
                <a:cs typeface="Mukta ExtraLight" panose="020B0000000000000000" pitchFamily="34" charset="77"/>
              </a:rPr>
              <a:t>Protects the buyer from legal or audit challenges</a:t>
            </a:r>
          </a:p>
        </p:txBody>
      </p:sp>
    </p:spTree>
    <p:extLst>
      <p:ext uri="{BB962C8B-B14F-4D97-AF65-F5344CB8AC3E}">
        <p14:creationId xmlns:p14="http://schemas.microsoft.com/office/powerpoint/2010/main" val="301506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5E112-4A4F-D99D-8E4F-245EAC1A9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0F3D397-98BA-D6F8-7AE7-59F9E6E1B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13" y="1298910"/>
            <a:ext cx="3697047" cy="3514576"/>
          </a:xfrm>
          <a:custGeom>
            <a:avLst/>
            <a:gdLst>
              <a:gd name="T0" fmla="*/ 2751 w 2793"/>
              <a:gd name="T1" fmla="*/ 3089 h 3411"/>
              <a:gd name="T2" fmla="*/ 2751 w 2793"/>
              <a:gd name="T3" fmla="*/ 3089 h 3411"/>
              <a:gd name="T4" fmla="*/ 2471 w 2793"/>
              <a:gd name="T5" fmla="*/ 3370 h 3411"/>
              <a:gd name="T6" fmla="*/ 321 w 2793"/>
              <a:gd name="T7" fmla="*/ 3370 h 3411"/>
              <a:gd name="T8" fmla="*/ 321 w 2793"/>
              <a:gd name="T9" fmla="*/ 3370 h 3411"/>
              <a:gd name="T10" fmla="*/ 41 w 2793"/>
              <a:gd name="T11" fmla="*/ 3089 h 3411"/>
              <a:gd name="T12" fmla="*/ 41 w 2793"/>
              <a:gd name="T13" fmla="*/ 935 h 3411"/>
              <a:gd name="T14" fmla="*/ 2751 w 2793"/>
              <a:gd name="T15" fmla="*/ 935 h 3411"/>
              <a:gd name="T16" fmla="*/ 2751 w 2793"/>
              <a:gd name="T17" fmla="*/ 3089 h 3411"/>
              <a:gd name="T18" fmla="*/ 2471 w 2793"/>
              <a:gd name="T19" fmla="*/ 0 h 3411"/>
              <a:gd name="T20" fmla="*/ 1725 w 2793"/>
              <a:gd name="T21" fmla="*/ 0 h 3411"/>
              <a:gd name="T22" fmla="*/ 1725 w 2793"/>
              <a:gd name="T23" fmla="*/ 0 h 3411"/>
              <a:gd name="T24" fmla="*/ 1396 w 2793"/>
              <a:gd name="T25" fmla="*/ 239 h 3411"/>
              <a:gd name="T26" fmla="*/ 1396 w 2793"/>
              <a:gd name="T27" fmla="*/ 239 h 3411"/>
              <a:gd name="T28" fmla="*/ 1067 w 2793"/>
              <a:gd name="T29" fmla="*/ 0 h 3411"/>
              <a:gd name="T30" fmla="*/ 321 w 2793"/>
              <a:gd name="T31" fmla="*/ 0 h 3411"/>
              <a:gd name="T32" fmla="*/ 321 w 2793"/>
              <a:gd name="T33" fmla="*/ 0 h 3411"/>
              <a:gd name="T34" fmla="*/ 0 w 2793"/>
              <a:gd name="T35" fmla="*/ 321 h 3411"/>
              <a:gd name="T36" fmla="*/ 0 w 2793"/>
              <a:gd name="T37" fmla="*/ 3089 h 3411"/>
              <a:gd name="T38" fmla="*/ 0 w 2793"/>
              <a:gd name="T39" fmla="*/ 3089 h 3411"/>
              <a:gd name="T40" fmla="*/ 321 w 2793"/>
              <a:gd name="T41" fmla="*/ 3410 h 3411"/>
              <a:gd name="T42" fmla="*/ 2471 w 2793"/>
              <a:gd name="T43" fmla="*/ 3410 h 3411"/>
              <a:gd name="T44" fmla="*/ 2471 w 2793"/>
              <a:gd name="T45" fmla="*/ 3410 h 3411"/>
              <a:gd name="T46" fmla="*/ 2792 w 2793"/>
              <a:gd name="T47" fmla="*/ 3089 h 3411"/>
              <a:gd name="T48" fmla="*/ 2792 w 2793"/>
              <a:gd name="T49" fmla="*/ 321 h 3411"/>
              <a:gd name="T50" fmla="*/ 2792 w 2793"/>
              <a:gd name="T51" fmla="*/ 321 h 3411"/>
              <a:gd name="T52" fmla="*/ 2471 w 2793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3" h="3411">
                <a:moveTo>
                  <a:pt x="2751" y="3089"/>
                </a:moveTo>
                <a:lnTo>
                  <a:pt x="2751" y="3089"/>
                </a:lnTo>
                <a:cubicBezTo>
                  <a:pt x="2751" y="3244"/>
                  <a:pt x="2625" y="3370"/>
                  <a:pt x="2471" y="3370"/>
                </a:cubicBezTo>
                <a:lnTo>
                  <a:pt x="321" y="3370"/>
                </a:lnTo>
                <a:lnTo>
                  <a:pt x="321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1" y="935"/>
                </a:lnTo>
                <a:lnTo>
                  <a:pt x="2751" y="3089"/>
                </a:lnTo>
                <a:close/>
                <a:moveTo>
                  <a:pt x="2471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80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1" y="0"/>
                </a:lnTo>
                <a:lnTo>
                  <a:pt x="321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1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8" y="3410"/>
                  <a:pt x="2792" y="3266"/>
                  <a:pt x="2792" y="3089"/>
                </a:cubicBezTo>
                <a:lnTo>
                  <a:pt x="2792" y="321"/>
                </a:lnTo>
                <a:lnTo>
                  <a:pt x="2792" y="321"/>
                </a:lnTo>
                <a:cubicBezTo>
                  <a:pt x="2792" y="145"/>
                  <a:pt x="2648" y="0"/>
                  <a:pt x="24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C37036-2E7E-7C25-3AF1-0E41B34274F1}"/>
              </a:ext>
            </a:extLst>
          </p:cNvPr>
          <p:cNvSpPr txBox="1"/>
          <p:nvPr/>
        </p:nvSpPr>
        <p:spPr>
          <a:xfrm>
            <a:off x="1383016" y="1824977"/>
            <a:ext cx="201555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Required to Complete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4132972A-7696-B4B8-A845-21F615B66739}"/>
              </a:ext>
            </a:extLst>
          </p:cNvPr>
          <p:cNvSpPr txBox="1">
            <a:spLocks/>
          </p:cNvSpPr>
          <p:nvPr/>
        </p:nvSpPr>
        <p:spPr>
          <a:xfrm>
            <a:off x="667398" y="2606893"/>
            <a:ext cx="3446788" cy="190635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+mn-lt"/>
              </a:rPr>
              <a:t>Supplier name and details</a:t>
            </a:r>
          </a:p>
          <a:p>
            <a:pPr marL="171450" lvl="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+mn-lt"/>
              </a:rPr>
              <a:t>Description of goods/services</a:t>
            </a:r>
          </a:p>
          <a:p>
            <a:pPr marL="171450" lvl="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+mn-lt"/>
              </a:rPr>
              <a:t>Justification </a:t>
            </a:r>
            <a:r>
              <a:rPr lang="en-GB" sz="1100" i="1" dirty="0">
                <a:latin typeface="+mn-lt"/>
              </a:rPr>
              <a:t>(explain why alternatives are not suitable and confirm that appropriate checks were completed beforehand)</a:t>
            </a:r>
          </a:p>
          <a:p>
            <a:pPr marL="171450" lvl="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+mn-lt"/>
              </a:rPr>
              <a:t>Contract value and duration</a:t>
            </a:r>
          </a:p>
          <a:p>
            <a:pPr marL="171450" lvl="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+mn-lt"/>
              </a:rPr>
              <a:t>Approvals / sign-off</a:t>
            </a:r>
          </a:p>
          <a:p>
            <a:pPr marL="171450" lvl="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latin typeface="+mn-lt"/>
              </a:rPr>
              <a:t>Validity period (e.g., 1 year, or 3 years for licence contracts)</a:t>
            </a:r>
          </a:p>
          <a:p>
            <a:pPr>
              <a:lnSpc>
                <a:spcPts val="1313"/>
              </a:lnSpc>
            </a:pPr>
            <a:endParaRPr lang="en-US" sz="900" dirty="0">
              <a:solidFill>
                <a:schemeClr val="tx1"/>
              </a:solidFill>
              <a:latin typeface="Cambria" panose="02040503050406030204" pitchFamily="18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C34EB4-36F8-41F8-A24A-05999B876D76}"/>
              </a:ext>
            </a:extLst>
          </p:cNvPr>
          <p:cNvSpPr txBox="1"/>
          <p:nvPr/>
        </p:nvSpPr>
        <p:spPr>
          <a:xfrm>
            <a:off x="5053693" y="1792992"/>
            <a:ext cx="3518807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Unacceptable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 Justification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7DA4AC21-3AA3-C39C-E3CD-1EB1BB789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What’s Required on the Form?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49BC94-4CD0-2D54-1D79-478AEDBE1F43}"/>
              </a:ext>
            </a:extLst>
          </p:cNvPr>
          <p:cNvSpPr txBox="1"/>
          <p:nvPr/>
        </p:nvSpPr>
        <p:spPr>
          <a:xfrm>
            <a:off x="6422786" y="1273963"/>
            <a:ext cx="488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F813AB5E-A923-C1F1-1B23-22FD27494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59334"/>
            <a:ext cx="3697047" cy="3514576"/>
          </a:xfrm>
          <a:custGeom>
            <a:avLst/>
            <a:gdLst>
              <a:gd name="T0" fmla="*/ 2751 w 2793"/>
              <a:gd name="T1" fmla="*/ 3089 h 3411"/>
              <a:gd name="T2" fmla="*/ 2751 w 2793"/>
              <a:gd name="T3" fmla="*/ 3089 h 3411"/>
              <a:gd name="T4" fmla="*/ 2471 w 2793"/>
              <a:gd name="T5" fmla="*/ 3370 h 3411"/>
              <a:gd name="T6" fmla="*/ 321 w 2793"/>
              <a:gd name="T7" fmla="*/ 3370 h 3411"/>
              <a:gd name="T8" fmla="*/ 321 w 2793"/>
              <a:gd name="T9" fmla="*/ 3370 h 3411"/>
              <a:gd name="T10" fmla="*/ 41 w 2793"/>
              <a:gd name="T11" fmla="*/ 3089 h 3411"/>
              <a:gd name="T12" fmla="*/ 41 w 2793"/>
              <a:gd name="T13" fmla="*/ 935 h 3411"/>
              <a:gd name="T14" fmla="*/ 2751 w 2793"/>
              <a:gd name="T15" fmla="*/ 935 h 3411"/>
              <a:gd name="T16" fmla="*/ 2751 w 2793"/>
              <a:gd name="T17" fmla="*/ 3089 h 3411"/>
              <a:gd name="T18" fmla="*/ 2471 w 2793"/>
              <a:gd name="T19" fmla="*/ 0 h 3411"/>
              <a:gd name="T20" fmla="*/ 1725 w 2793"/>
              <a:gd name="T21" fmla="*/ 0 h 3411"/>
              <a:gd name="T22" fmla="*/ 1725 w 2793"/>
              <a:gd name="T23" fmla="*/ 0 h 3411"/>
              <a:gd name="T24" fmla="*/ 1396 w 2793"/>
              <a:gd name="T25" fmla="*/ 239 h 3411"/>
              <a:gd name="T26" fmla="*/ 1396 w 2793"/>
              <a:gd name="T27" fmla="*/ 239 h 3411"/>
              <a:gd name="T28" fmla="*/ 1067 w 2793"/>
              <a:gd name="T29" fmla="*/ 0 h 3411"/>
              <a:gd name="T30" fmla="*/ 321 w 2793"/>
              <a:gd name="T31" fmla="*/ 0 h 3411"/>
              <a:gd name="T32" fmla="*/ 321 w 2793"/>
              <a:gd name="T33" fmla="*/ 0 h 3411"/>
              <a:gd name="T34" fmla="*/ 0 w 2793"/>
              <a:gd name="T35" fmla="*/ 321 h 3411"/>
              <a:gd name="T36" fmla="*/ 0 w 2793"/>
              <a:gd name="T37" fmla="*/ 3089 h 3411"/>
              <a:gd name="T38" fmla="*/ 0 w 2793"/>
              <a:gd name="T39" fmla="*/ 3089 h 3411"/>
              <a:gd name="T40" fmla="*/ 321 w 2793"/>
              <a:gd name="T41" fmla="*/ 3410 h 3411"/>
              <a:gd name="T42" fmla="*/ 2471 w 2793"/>
              <a:gd name="T43" fmla="*/ 3410 h 3411"/>
              <a:gd name="T44" fmla="*/ 2471 w 2793"/>
              <a:gd name="T45" fmla="*/ 3410 h 3411"/>
              <a:gd name="T46" fmla="*/ 2792 w 2793"/>
              <a:gd name="T47" fmla="*/ 3089 h 3411"/>
              <a:gd name="T48" fmla="*/ 2792 w 2793"/>
              <a:gd name="T49" fmla="*/ 321 h 3411"/>
              <a:gd name="T50" fmla="*/ 2792 w 2793"/>
              <a:gd name="T51" fmla="*/ 321 h 3411"/>
              <a:gd name="T52" fmla="*/ 2471 w 2793"/>
              <a:gd name="T53" fmla="*/ 0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93" h="3411">
                <a:moveTo>
                  <a:pt x="2751" y="3089"/>
                </a:moveTo>
                <a:lnTo>
                  <a:pt x="2751" y="3089"/>
                </a:lnTo>
                <a:cubicBezTo>
                  <a:pt x="2751" y="3244"/>
                  <a:pt x="2625" y="3370"/>
                  <a:pt x="2471" y="3370"/>
                </a:cubicBezTo>
                <a:lnTo>
                  <a:pt x="321" y="3370"/>
                </a:lnTo>
                <a:lnTo>
                  <a:pt x="321" y="3370"/>
                </a:lnTo>
                <a:cubicBezTo>
                  <a:pt x="167" y="3370"/>
                  <a:pt x="41" y="3244"/>
                  <a:pt x="41" y="3089"/>
                </a:cubicBezTo>
                <a:lnTo>
                  <a:pt x="41" y="935"/>
                </a:lnTo>
                <a:lnTo>
                  <a:pt x="2751" y="935"/>
                </a:lnTo>
                <a:lnTo>
                  <a:pt x="2751" y="3089"/>
                </a:lnTo>
                <a:close/>
                <a:moveTo>
                  <a:pt x="2471" y="0"/>
                </a:moveTo>
                <a:lnTo>
                  <a:pt x="1725" y="0"/>
                </a:lnTo>
                <a:lnTo>
                  <a:pt x="1725" y="0"/>
                </a:lnTo>
                <a:cubicBezTo>
                  <a:pt x="1680" y="139"/>
                  <a:pt x="1550" y="239"/>
                  <a:pt x="1396" y="239"/>
                </a:cubicBezTo>
                <a:lnTo>
                  <a:pt x="1396" y="239"/>
                </a:lnTo>
                <a:cubicBezTo>
                  <a:pt x="1242" y="239"/>
                  <a:pt x="1112" y="139"/>
                  <a:pt x="1067" y="0"/>
                </a:cubicBezTo>
                <a:lnTo>
                  <a:pt x="321" y="0"/>
                </a:lnTo>
                <a:lnTo>
                  <a:pt x="321" y="0"/>
                </a:lnTo>
                <a:cubicBezTo>
                  <a:pt x="144" y="0"/>
                  <a:pt x="0" y="145"/>
                  <a:pt x="0" y="321"/>
                </a:cubicBezTo>
                <a:lnTo>
                  <a:pt x="0" y="3089"/>
                </a:lnTo>
                <a:lnTo>
                  <a:pt x="0" y="3089"/>
                </a:lnTo>
                <a:cubicBezTo>
                  <a:pt x="0" y="3266"/>
                  <a:pt x="144" y="3410"/>
                  <a:pt x="321" y="3410"/>
                </a:cubicBezTo>
                <a:lnTo>
                  <a:pt x="2471" y="3410"/>
                </a:lnTo>
                <a:lnTo>
                  <a:pt x="2471" y="3410"/>
                </a:lnTo>
                <a:cubicBezTo>
                  <a:pt x="2648" y="3410"/>
                  <a:pt x="2792" y="3266"/>
                  <a:pt x="2792" y="3089"/>
                </a:cubicBezTo>
                <a:lnTo>
                  <a:pt x="2792" y="321"/>
                </a:lnTo>
                <a:lnTo>
                  <a:pt x="2792" y="321"/>
                </a:lnTo>
                <a:cubicBezTo>
                  <a:pt x="2792" y="145"/>
                  <a:pt x="2648" y="0"/>
                  <a:pt x="24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AA4CA-7831-D66E-905A-6CCC91A40419}"/>
              </a:ext>
            </a:extLst>
          </p:cNvPr>
          <p:cNvSpPr txBox="1"/>
          <p:nvPr/>
        </p:nvSpPr>
        <p:spPr>
          <a:xfrm>
            <a:off x="5595944" y="1769994"/>
            <a:ext cx="1673536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Important to note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FF3F6-7E5B-9BFC-EB44-74434ECF165C}"/>
              </a:ext>
            </a:extLst>
          </p:cNvPr>
          <p:cNvSpPr txBox="1"/>
          <p:nvPr/>
        </p:nvSpPr>
        <p:spPr>
          <a:xfrm>
            <a:off x="4671092" y="2454002"/>
            <a:ext cx="329463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1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Sole Supplier forms are </a:t>
            </a:r>
            <a:r>
              <a:rPr lang="en-GB" sz="11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not open-ended</a:t>
            </a: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Must indicate </a:t>
            </a:r>
            <a:r>
              <a:rPr lang="en-GB" sz="11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period covered</a:t>
            </a:r>
            <a:r>
              <a:rPr lang="en-GB" sz="1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(e.g., 3 years for licence)</a:t>
            </a: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For repeat purchases:</a:t>
            </a:r>
          </a:p>
          <a:p>
            <a:pPr marL="628650" lvl="1" indent="-171450"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GB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Complete a new form each year, </a:t>
            </a:r>
            <a:r>
              <a:rPr lang="en-GB" sz="11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</a:t>
            </a:r>
            <a:endParaRPr lang="en-GB" sz="1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GB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Clearly state multi-year coverage if relevant</a:t>
            </a: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Ensures ongoing compliance and review</a:t>
            </a:r>
          </a:p>
        </p:txBody>
      </p:sp>
    </p:spTree>
    <p:extLst>
      <p:ext uri="{BB962C8B-B14F-4D97-AF65-F5344CB8AC3E}">
        <p14:creationId xmlns:p14="http://schemas.microsoft.com/office/powerpoint/2010/main" val="177587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91088-394D-BD3E-BDAD-3C08258EC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5350ABBB-1857-E8C8-39BF-587ECC89BB7C}"/>
              </a:ext>
            </a:extLst>
          </p:cNvPr>
          <p:cNvSpPr txBox="1"/>
          <p:nvPr/>
        </p:nvSpPr>
        <p:spPr>
          <a:xfrm>
            <a:off x="1383016" y="1824977"/>
            <a:ext cx="201555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Required to Complete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A345B8-F8CB-2542-2E73-2E8362C721CF}"/>
              </a:ext>
            </a:extLst>
          </p:cNvPr>
          <p:cNvSpPr txBox="1"/>
          <p:nvPr/>
        </p:nvSpPr>
        <p:spPr>
          <a:xfrm>
            <a:off x="5053693" y="1792992"/>
            <a:ext cx="3518807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Unacceptable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 Justification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393DE99-C3CE-4264-B378-25FA797C57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What’s Required on the Form?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EE0E5-488E-C90D-1A22-363B3887F3C6}"/>
              </a:ext>
            </a:extLst>
          </p:cNvPr>
          <p:cNvSpPr txBox="1"/>
          <p:nvPr/>
        </p:nvSpPr>
        <p:spPr>
          <a:xfrm>
            <a:off x="6422786" y="1273963"/>
            <a:ext cx="488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C02AB-2691-7B61-C980-49192F1BCCA4}"/>
              </a:ext>
            </a:extLst>
          </p:cNvPr>
          <p:cNvSpPr txBox="1"/>
          <p:nvPr/>
        </p:nvSpPr>
        <p:spPr>
          <a:xfrm>
            <a:off x="5595944" y="1769994"/>
            <a:ext cx="1673536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j-lt"/>
                <a:ea typeface="League Spartan" charset="0"/>
                <a:cs typeface="Arial Black" panose="020B0604020202020204" pitchFamily="34" charset="0"/>
              </a:rPr>
              <a:t>Important to note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211D8-0008-BD61-1633-8A6DF6E2A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936000"/>
            <a:ext cx="8308801" cy="41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12279"/>
      </p:ext>
    </p:extLst>
  </p:cSld>
  <p:clrMapOvr>
    <a:masterClrMapping/>
  </p:clrMapOvr>
</p:sld>
</file>

<file path=ppt/theme/theme1.xml><?xml version="1.0" encoding="utf-8"?>
<a:theme xmlns:a="http://schemas.openxmlformats.org/drawingml/2006/main" name="Stryker Corporate Template_091815">
  <a:themeElements>
    <a:clrScheme name="Stryker Jul 2015">
      <a:dk1>
        <a:sysClr val="windowText" lastClr="000000"/>
      </a:dk1>
      <a:lt1>
        <a:sysClr val="window" lastClr="FFFFFF"/>
      </a:lt1>
      <a:dk2>
        <a:srgbClr val="000000"/>
      </a:dk2>
      <a:lt2>
        <a:srgbClr val="FFB500"/>
      </a:lt2>
      <a:accent1>
        <a:srgbClr val="AF6D04"/>
      </a:accent1>
      <a:accent2>
        <a:srgbClr val="85458A"/>
      </a:accent2>
      <a:accent3>
        <a:srgbClr val="1C5687"/>
      </a:accent3>
      <a:accent4>
        <a:srgbClr val="4C7D7A"/>
      </a:accent4>
      <a:accent5>
        <a:srgbClr val="545857"/>
      </a:accent5>
      <a:accent6>
        <a:srgbClr val="B2B4AE"/>
      </a:accent6>
      <a:hlink>
        <a:srgbClr val="545857"/>
      </a:hlink>
      <a:folHlink>
        <a:srgbClr val="AF6D04"/>
      </a:folHlink>
    </a:clrScheme>
    <a:fontScheme name="STRYKER">
      <a:majorFont>
        <a:latin typeface="Arial Black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68b196a-2d57-407f-a70d-3c0571c3266a}" enabled="0" method="" siteId="{068b196a-2d57-407f-a70d-3c0571c3266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41817</TotalTime>
  <Words>946</Words>
  <Application>Microsoft Office PowerPoint</Application>
  <PresentationFormat>On-screen Show (16:9)</PresentationFormat>
  <Paragraphs>184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.AppleSystemUIFont</vt:lpstr>
      <vt:lpstr>Aharoni</vt:lpstr>
      <vt:lpstr>Aptos Display</vt:lpstr>
      <vt:lpstr>Arial</vt:lpstr>
      <vt:lpstr>Arial Black</vt:lpstr>
      <vt:lpstr>Calibri</vt:lpstr>
      <vt:lpstr>Cambria</vt:lpstr>
      <vt:lpstr>Courier New</vt:lpstr>
      <vt:lpstr>Egyptienne F LT Std</vt:lpstr>
      <vt:lpstr>Lato Light</vt:lpstr>
      <vt:lpstr>League Spartan</vt:lpstr>
      <vt:lpstr>Rockwell</vt:lpstr>
      <vt:lpstr>Wingdings</vt:lpstr>
      <vt:lpstr>Stryker Corporate Template_091815</vt:lpstr>
      <vt:lpstr>PowerPoint Presentation</vt:lpstr>
      <vt:lpstr>Procurement Thresholds</vt:lpstr>
      <vt:lpstr>PowerPoint Presentation</vt:lpstr>
      <vt:lpstr>Agenda</vt:lpstr>
      <vt:lpstr>What is a Sole Supplier Justification Form</vt:lpstr>
      <vt:lpstr>When is a Sole Supplier Justification Form used?</vt:lpstr>
      <vt:lpstr>Why is it important</vt:lpstr>
      <vt:lpstr>What’s Required on the Form?</vt:lpstr>
      <vt:lpstr>What’s Required on the Form?</vt:lpstr>
      <vt:lpstr>Good Practice</vt:lpstr>
      <vt:lpstr>Common Pitfalls</vt:lpstr>
      <vt:lpstr>Where to find &amp; send Sole Supplier Justification Form </vt:lpstr>
      <vt:lpstr>Summary</vt:lpstr>
    </vt:vector>
  </TitlesOfParts>
  <Manager/>
  <Company>Stryker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resources_process</dc:title>
  <dc:subject/>
  <dc:creator>Corporate Marketing</dc:creator>
  <cp:keywords/>
  <dc:description/>
  <cp:lastModifiedBy>Patricia O'Connell</cp:lastModifiedBy>
  <cp:revision>239</cp:revision>
  <cp:lastPrinted>2025-10-01T10:48:59Z</cp:lastPrinted>
  <dcterms:created xsi:type="dcterms:W3CDTF">2015-09-17T19:18:37Z</dcterms:created>
  <dcterms:modified xsi:type="dcterms:W3CDTF">2025-10-14T07:27:44Z</dcterms:modified>
  <cp:category/>
</cp:coreProperties>
</file>