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4"/>
  </p:sldMasterIdLst>
  <p:sldIdLst>
    <p:sldId id="33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F32"/>
    <a:srgbClr val="000000"/>
    <a:srgbClr val="555555"/>
    <a:srgbClr val="346C85"/>
    <a:srgbClr val="2C4788"/>
    <a:srgbClr val="386D3C"/>
    <a:srgbClr val="4D348D"/>
    <a:srgbClr val="7A7500"/>
    <a:srgbClr val="A15800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35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914401" y="381000"/>
            <a:ext cx="10286999" cy="5898494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77148" y="45567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1200" y="70354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1527" y="70354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1126" y="70354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14963" y="7389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19015" y="9867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79947" y="1782845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83999" y="2030707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6943" y="2078738"/>
            <a:ext cx="21126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326600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67674" y="2078738"/>
            <a:ext cx="2337641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71726" y="2326600"/>
            <a:ext cx="233764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06244" y="2078738"/>
            <a:ext cx="208953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09287" y="2326600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7800" y="2438400"/>
            <a:ext cx="9296400" cy="228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tacompliance@tus.ie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tus.ie/privacy/data-protection/student-dat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69" y="5237514"/>
            <a:ext cx="780712" cy="1040406"/>
          </a:xfrm>
          <a:prstGeom prst="rect">
            <a:avLst/>
          </a:prstGeom>
          <a:ln>
            <a:noFill/>
          </a:ln>
        </p:spPr>
      </p:pic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1210659" y="512592"/>
            <a:ext cx="520944" cy="680402"/>
          </a:xfrm>
          <a:prstGeom prst="rightArrow">
            <a:avLst>
              <a:gd name="adj1" fmla="val 55843"/>
              <a:gd name="adj2" fmla="val 49879"/>
            </a:avLst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4C2A-EBA6-4721-B367-D7B2C511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1177" y="348373"/>
            <a:ext cx="2036551" cy="276743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Admissions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21DAA-6E55-4D24-B40C-9159DE6EFB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19536" y="548680"/>
            <a:ext cx="2030724" cy="576065"/>
          </a:xfrm>
        </p:spPr>
        <p:txBody>
          <a:bodyPr wrap="square">
            <a:noAutofit/>
          </a:bodyPr>
          <a:lstStyle/>
          <a:p>
            <a:pPr algn="l"/>
            <a:r>
              <a:rPr lang="en-US" sz="1200" dirty="0"/>
              <a:t>Direct Entry Online </a:t>
            </a:r>
            <a:endParaRPr lang="en-IE" sz="1200" dirty="0"/>
          </a:p>
          <a:p>
            <a:pPr algn="l"/>
            <a:r>
              <a:rPr lang="en-IE" sz="1200" dirty="0"/>
              <a:t>CAO Application list</a:t>
            </a:r>
          </a:p>
          <a:p>
            <a:pPr algn="l"/>
            <a:r>
              <a:rPr lang="en-IE" sz="1200" dirty="0"/>
              <a:t>Deferral Letters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53D96C-539B-4E54-8B89-9558BBD32D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06793" y="368328"/>
            <a:ext cx="2800166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Registration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5EA319-0BA8-483B-B5DF-CE76F1A64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09644" y="703540"/>
            <a:ext cx="3269954" cy="672870"/>
          </a:xfrm>
        </p:spPr>
        <p:txBody>
          <a:bodyPr/>
          <a:lstStyle/>
          <a:p>
            <a:r>
              <a:rPr lang="en-US" sz="1200" dirty="0"/>
              <a:t>The details you provide on registration annually.  All records are held on a secure student record management system (</a:t>
            </a:r>
            <a:r>
              <a:rPr lang="en-US" sz="1200" dirty="0">
                <a:solidFill>
                  <a:srgbClr val="FFFF00"/>
                </a:solidFill>
              </a:rPr>
              <a:t>SRMS).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E60E36-E23A-460F-8F04-E02FD4C76B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14320" y="377894"/>
            <a:ext cx="2800166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Course Timetables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D1A344-66D0-482E-B0AE-442AC4378C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79598" y="703540"/>
            <a:ext cx="3133535" cy="61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Name, Student No, </a:t>
            </a:r>
            <a:r>
              <a:rPr lang="en-US" dirty="0" err="1"/>
              <a:t>Programme</a:t>
            </a:r>
            <a:r>
              <a:rPr lang="en-US" dirty="0"/>
              <a:t> you are registered on and the times of lectures and </a:t>
            </a:r>
            <a:r>
              <a:rPr lang="en-US" dirty="0" err="1"/>
              <a:t>practicals</a:t>
            </a:r>
            <a:r>
              <a:rPr lang="en-US" dirty="0"/>
              <a:t>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F9BEBE-89F1-4437-BA39-9A2D865BB9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674004" y="641278"/>
            <a:ext cx="1372938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I.D Cards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3C7655-7AD1-4499-8548-0DF446F69E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200" dirty="0"/>
              <a:t>Your face and you I.D. number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ACFB362-F4D5-4D4A-B7A3-97E73D305B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1524119">
            <a:off x="10336386" y="1747255"/>
            <a:ext cx="993833" cy="339743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Library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1C4A5-12E6-4DC5-8296-3ED4F754B2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 rot="1357115">
            <a:off x="9859484" y="2044755"/>
            <a:ext cx="1365293" cy="718833"/>
          </a:xfrm>
          <a:solidFill>
            <a:schemeClr val="accent5">
              <a:lumMod val="50000"/>
              <a:alpha val="87000"/>
            </a:schemeClr>
          </a:solidFill>
          <a:effectLst>
            <a:outerShdw blurRad="63500" dist="38100" dir="2700000" algn="tl" rotWithShape="0">
              <a:prstClr val="black">
                <a:alpha val="50000"/>
              </a:prstClr>
            </a:outerShdw>
            <a:softEdge rad="508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en-US" sz="1200" dirty="0"/>
              <a:t>The Library System holds Name, Student I.D. and borrowing record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F2F6B8-2E04-4BF6-956B-8133575DDE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93812" y="1959703"/>
            <a:ext cx="2112677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Fees and Grants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20294" y="2261982"/>
            <a:ext cx="2308167" cy="67802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On the SRMS. Your Bank details for grants, payment records, access restricted to relevant staff only.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EA4A3A-4A14-43B1-9E09-C9B2D2A499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866027" y="1990582"/>
            <a:ext cx="2337641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Faculty Administration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82A2768-BE2F-418A-BF07-5D8597A55C7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553459" y="2325794"/>
            <a:ext cx="3021837" cy="750862"/>
          </a:xfrm>
        </p:spPr>
        <p:txBody>
          <a:bodyPr/>
          <a:lstStyle/>
          <a:p>
            <a:r>
              <a:rPr lang="en-US" sz="1200" dirty="0"/>
              <a:t>Emails and letters you send and receive; Medical Certs you submit; Meeting minutes, Elective forms, attendance record, Class lists,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8F7821-37F5-46E6-9F2A-4A1ADE8EBF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07155" y="1979787"/>
            <a:ext cx="2089536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Faculty Admin….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8ECFD2A-1AB1-4279-BA30-6754655839E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277324" y="2217348"/>
            <a:ext cx="2378618" cy="7210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Applications for internal transfer, exit awards, exemptions, </a:t>
            </a:r>
            <a:r>
              <a:rPr lang="en-US" dirty="0" err="1"/>
              <a:t>etc</a:t>
            </a:r>
            <a:r>
              <a:rPr lang="en-US" dirty="0"/>
              <a:t>,  Photographs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D07F0B-4E5D-4A58-8837-57BFC6DB4C8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rot="18582425">
            <a:off x="684994" y="2417968"/>
            <a:ext cx="1427263" cy="36605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/>
              </a:rPr>
              <a:t>I.T. Access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5CE3955-2C0F-45AA-947A-8241CED2DB0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rot="18842986">
            <a:off x="1292392" y="2448543"/>
            <a:ext cx="1184033" cy="896659"/>
          </a:xfrm>
        </p:spPr>
        <p:txBody>
          <a:bodyPr/>
          <a:lstStyle/>
          <a:p>
            <a:r>
              <a:rPr lang="en-US" sz="1100" dirty="0"/>
              <a:t>Your access details, log records, history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67992" y="3440841"/>
            <a:ext cx="1056597" cy="737949"/>
          </a:xfrm>
        </p:spPr>
        <p:txBody>
          <a:bodyPr/>
          <a:lstStyle/>
          <a:p>
            <a:r>
              <a:rPr lang="en-US" sz="1100" b="1" dirty="0">
                <a:solidFill>
                  <a:schemeClr val="tx2"/>
                </a:solidFill>
              </a:rPr>
              <a:t>We have a retention schedule with timelines on how long data is held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95CB63A-7F4F-4225-9CF3-4C30479A9C4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3889" y="3611313"/>
            <a:ext cx="5284571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Student Resource – Confidential Services 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F1A37B9-5DAA-48A4-8CDC-3364351EE0F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75477" y="3892956"/>
            <a:ext cx="2926220" cy="713314"/>
          </a:xfrm>
        </p:spPr>
        <p:txBody>
          <a:bodyPr/>
          <a:lstStyle/>
          <a:p>
            <a:r>
              <a:rPr lang="en-US" dirty="0"/>
              <a:t>Counselling; Health Centre; Access and Mature Student Services; Careers; 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D6B3612-45CC-4BBB-A486-18EB5274700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146268" y="3632106"/>
            <a:ext cx="1998777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Lecturing</a:t>
            </a:r>
            <a:r>
              <a:rPr lang="en-US" b="1" dirty="0"/>
              <a:t> </a:t>
            </a:r>
            <a:r>
              <a:rPr lang="en-US" b="1" dirty="0">
                <a:solidFill>
                  <a:srgbClr val="FFFF00"/>
                </a:solidFill>
              </a:rPr>
              <a:t>Staff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279577" y="3957280"/>
            <a:ext cx="2273882" cy="613405"/>
          </a:xfrm>
        </p:spPr>
        <p:txBody>
          <a:bodyPr/>
          <a:lstStyle/>
          <a:p>
            <a:pPr algn="l"/>
            <a:r>
              <a:rPr lang="en-US" dirty="0"/>
              <a:t>Correspondence, Attendance lists, CA, project work, and results.  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67C93AA-3D52-4C34-B304-916C57BC5EE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501697" y="3892956"/>
            <a:ext cx="2235544" cy="713314"/>
          </a:xfrm>
        </p:spPr>
        <p:txBody>
          <a:bodyPr/>
          <a:lstStyle/>
          <a:p>
            <a:r>
              <a:rPr lang="en-US" sz="1200" dirty="0"/>
              <a:t>Learning Support Services; Tutors; Academic Writing Centre.</a:t>
            </a:r>
          </a:p>
          <a:p>
            <a:r>
              <a:rPr lang="en-US" sz="1200" b="1" dirty="0"/>
              <a:t>Find out more  on our website!</a:t>
            </a:r>
          </a:p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54D7DD0-253A-4917-889A-5FA13F52F7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rot="1772927">
            <a:off x="9761852" y="3770945"/>
            <a:ext cx="1312414" cy="291938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Pastoral Care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EF7971C-E7D3-4947-B77B-16FE0C08811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rot="1468250">
            <a:off x="9581470" y="4255026"/>
            <a:ext cx="1482577" cy="495203"/>
          </a:xfrm>
        </p:spPr>
        <p:txBody>
          <a:bodyPr/>
          <a:lstStyle/>
          <a:p>
            <a:r>
              <a:rPr lang="en-US" dirty="0"/>
              <a:t>Confidential help and support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D96B3CC-717E-4D68-8D11-831D0340C19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 rot="1463195">
            <a:off x="10309966" y="5060469"/>
            <a:ext cx="993833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PASS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FECAC3CA-8319-4834-85C3-2064A72C48C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rot="1314596">
            <a:off x="9985647" y="5308204"/>
            <a:ext cx="922965" cy="586726"/>
          </a:xfr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/>
              <a:t>Volunteer? Name, ID, 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A28D117-B2EF-4EAE-BDC9-DA64D340090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5174" y="5230050"/>
            <a:ext cx="2800166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Registrar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03A13DAE-7D25-4782-824C-E845C03D6C3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607010" y="5489394"/>
            <a:ext cx="3137062" cy="7306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Details of academic issues, including requests for internal transfer; exam breach hearings; special awards; 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9D1B5C0-A338-490B-B947-11087FCB5C0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61159" y="5275015"/>
            <a:ext cx="2800166" cy="24722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Examinations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8B806D9-B05B-403B-8B86-525AD31CCE5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763380" y="5507749"/>
            <a:ext cx="3195723" cy="763765"/>
          </a:xfrm>
        </p:spPr>
        <p:txBody>
          <a:bodyPr/>
          <a:lstStyle/>
          <a:p>
            <a:r>
              <a:rPr lang="en-US" sz="1200" dirty="0"/>
              <a:t>Your details on the SRMS are loaded on a secure system to schedule your exams.  This includes any special requirements.  Your official results broadsheets are held indefinitely here.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AB99B19-274F-493D-A790-65C0DFE746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264406" y="5227614"/>
            <a:ext cx="2268742" cy="247222"/>
          </a:xfrm>
        </p:spPr>
        <p:txBody>
          <a:bodyPr/>
          <a:lstStyle/>
          <a:p>
            <a:r>
              <a:rPr lang="en-US" sz="1600" b="1" dirty="0">
                <a:solidFill>
                  <a:srgbClr val="FFFF00"/>
                </a:solidFill>
              </a:rPr>
              <a:t>Graduation &amp; Alumni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437242" y="5438535"/>
            <a:ext cx="2182582" cy="854267"/>
          </a:xfrm>
        </p:spPr>
        <p:txBody>
          <a:bodyPr/>
          <a:lstStyle/>
          <a:p>
            <a:pPr algn="l"/>
            <a:r>
              <a:rPr lang="en-US" sz="1050" dirty="0"/>
              <a:t>Your record is held on the SRMS and shared with you via </a:t>
            </a:r>
            <a:r>
              <a:rPr lang="en-US" sz="1050" dirty="0" err="1"/>
              <a:t>Digitary</a:t>
            </a:r>
            <a:r>
              <a:rPr lang="en-US" sz="1050" dirty="0"/>
              <a:t>.      </a:t>
            </a:r>
            <a:r>
              <a:rPr lang="en-US" sz="105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When you join the Alumni we keep the details you supply until you tell us not to!</a:t>
            </a: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63" name="Freeform: Shape 27" title="Icon of envelope">
            <a:extLst>
              <a:ext uri="{FF2B5EF4-FFF2-40B4-BE49-F238E27FC236}">
                <a16:creationId xmlns:a16="http://schemas.microsoft.com/office/drawing/2014/main" id="{EE04F2C3-0F25-449E-B5FF-AFE39C78B2C4}"/>
              </a:ext>
            </a:extLst>
          </p:cNvPr>
          <p:cNvSpPr>
            <a:spLocks/>
          </p:cNvSpPr>
          <p:nvPr/>
        </p:nvSpPr>
        <p:spPr bwMode="auto">
          <a:xfrm>
            <a:off x="3607010" y="410712"/>
            <a:ext cx="362342" cy="127078"/>
          </a:xfrm>
          <a:custGeom>
            <a:avLst/>
            <a:gdLst>
              <a:gd name="T0" fmla="*/ 4287 w 538715"/>
              <a:gd name="T1" fmla="*/ 391719 h 391122"/>
              <a:gd name="T2" fmla="*/ 4287 w 538715"/>
              <a:gd name="T3" fmla="*/ 4287 h 391122"/>
              <a:gd name="T4" fmla="*/ 540052 w 538715"/>
              <a:gd name="T5" fmla="*/ 4287 h 391122"/>
              <a:gd name="T6" fmla="*/ 540052 w 538715"/>
              <a:gd name="T7" fmla="*/ 391719 h 391122"/>
              <a:gd name="T8" fmla="*/ 4287 w 538715"/>
              <a:gd name="T9" fmla="*/ 391719 h 391122"/>
              <a:gd name="T10" fmla="*/ 482490 w 538715"/>
              <a:gd name="T11" fmla="*/ 357773 h 391122"/>
              <a:gd name="T12" fmla="*/ 353346 w 538715"/>
              <a:gd name="T13" fmla="*/ 232319 h 391122"/>
              <a:gd name="T14" fmla="*/ 377699 w 538715"/>
              <a:gd name="T15" fmla="*/ 208704 h 391122"/>
              <a:gd name="T16" fmla="*/ 506843 w 538715"/>
              <a:gd name="T17" fmla="*/ 334158 h 391122"/>
              <a:gd name="T18" fmla="*/ 506843 w 538715"/>
              <a:gd name="T19" fmla="*/ 53731 h 391122"/>
              <a:gd name="T20" fmla="*/ 283239 w 538715"/>
              <a:gd name="T21" fmla="*/ 224939 h 391122"/>
              <a:gd name="T22" fmla="*/ 272908 w 538715"/>
              <a:gd name="T23" fmla="*/ 228629 h 391122"/>
              <a:gd name="T24" fmla="*/ 262575 w 538715"/>
              <a:gd name="T25" fmla="*/ 224939 h 391122"/>
              <a:gd name="T26" fmla="*/ 38233 w 538715"/>
              <a:gd name="T27" fmla="*/ 54468 h 391122"/>
              <a:gd name="T28" fmla="*/ 38233 w 538715"/>
              <a:gd name="T29" fmla="*/ 334896 h 391122"/>
              <a:gd name="T30" fmla="*/ 167377 w 538715"/>
              <a:gd name="T31" fmla="*/ 209441 h 391122"/>
              <a:gd name="T32" fmla="*/ 191730 w 538715"/>
              <a:gd name="T33" fmla="*/ 233056 h 391122"/>
              <a:gd name="T34" fmla="*/ 62586 w 538715"/>
              <a:gd name="T35" fmla="*/ 358511 h 391122"/>
              <a:gd name="T36" fmla="*/ 482490 w 538715"/>
              <a:gd name="T37" fmla="*/ 357773 h 391122"/>
              <a:gd name="T38" fmla="*/ 482490 w 538715"/>
              <a:gd name="T39" fmla="*/ 357773 h 391122"/>
              <a:gd name="T40" fmla="*/ 272170 w 538715"/>
              <a:gd name="T41" fmla="*/ 190992 h 391122"/>
              <a:gd name="T42" fmla="*/ 473635 w 538715"/>
              <a:gd name="T43" fmla="*/ 36758 h 391122"/>
              <a:gd name="T44" fmla="*/ 69966 w 538715"/>
              <a:gd name="T45" fmla="*/ 36758 h 391122"/>
              <a:gd name="T46" fmla="*/ 272170 w 538715"/>
              <a:gd name="T47" fmla="*/ 190992 h 391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8715" h="391122">
                <a:moveTo>
                  <a:pt x="4287" y="391719"/>
                </a:moveTo>
                <a:lnTo>
                  <a:pt x="4287" y="4287"/>
                </a:lnTo>
                <a:lnTo>
                  <a:pt x="540051" y="4287"/>
                </a:lnTo>
                <a:lnTo>
                  <a:pt x="540051" y="391719"/>
                </a:lnTo>
                <a:lnTo>
                  <a:pt x="4287" y="391719"/>
                </a:lnTo>
                <a:close/>
                <a:moveTo>
                  <a:pt x="482489" y="357773"/>
                </a:moveTo>
                <a:lnTo>
                  <a:pt x="353345" y="232319"/>
                </a:lnTo>
                <a:lnTo>
                  <a:pt x="377698" y="208704"/>
                </a:lnTo>
                <a:lnTo>
                  <a:pt x="506842" y="334158"/>
                </a:lnTo>
                <a:lnTo>
                  <a:pt x="506842" y="53731"/>
                </a:lnTo>
                <a:lnTo>
                  <a:pt x="283238" y="224939"/>
                </a:lnTo>
                <a:cubicBezTo>
                  <a:pt x="280286" y="227153"/>
                  <a:pt x="276597" y="228629"/>
                  <a:pt x="272907" y="228629"/>
                </a:cubicBezTo>
                <a:cubicBezTo>
                  <a:pt x="269217" y="228629"/>
                  <a:pt x="265527" y="227153"/>
                  <a:pt x="262575" y="224939"/>
                </a:cubicBezTo>
                <a:lnTo>
                  <a:pt x="38233" y="54468"/>
                </a:lnTo>
                <a:lnTo>
                  <a:pt x="38233" y="334896"/>
                </a:lnTo>
                <a:lnTo>
                  <a:pt x="167377" y="209441"/>
                </a:lnTo>
                <a:lnTo>
                  <a:pt x="191730" y="233056"/>
                </a:lnTo>
                <a:lnTo>
                  <a:pt x="62586" y="358511"/>
                </a:lnTo>
                <a:lnTo>
                  <a:pt x="482489" y="357773"/>
                </a:lnTo>
                <a:close/>
                <a:moveTo>
                  <a:pt x="272169" y="190992"/>
                </a:moveTo>
                <a:lnTo>
                  <a:pt x="473634" y="36758"/>
                </a:lnTo>
                <a:lnTo>
                  <a:pt x="69966" y="36758"/>
                </a:lnTo>
                <a:lnTo>
                  <a:pt x="272169" y="1909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grpSp>
        <p:nvGrpSpPr>
          <p:cNvPr id="60" name="Group 67" title="Icon of padlock">
            <a:extLst>
              <a:ext uri="{FF2B5EF4-FFF2-40B4-BE49-F238E27FC236}">
                <a16:creationId xmlns:a16="http://schemas.microsoft.com/office/drawing/2014/main" id="{FFDC0D86-8FAC-44B0-9662-705F7C62D3DC}"/>
              </a:ext>
            </a:extLst>
          </p:cNvPr>
          <p:cNvGrpSpPr>
            <a:grpSpLocks/>
          </p:cNvGrpSpPr>
          <p:nvPr/>
        </p:nvGrpSpPr>
        <p:grpSpPr bwMode="auto">
          <a:xfrm>
            <a:off x="947453" y="3076656"/>
            <a:ext cx="268112" cy="424894"/>
            <a:chOff x="2700513" y="4675360"/>
            <a:chExt cx="464919" cy="64941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Freeform: Shape 28">
              <a:extLst>
                <a:ext uri="{FF2B5EF4-FFF2-40B4-BE49-F238E27FC236}">
                  <a16:creationId xmlns:a16="http://schemas.microsoft.com/office/drawing/2014/main" id="{8CC1DE61-FAA2-45F8-8458-2546E482B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513" y="4675360"/>
              <a:ext cx="464919" cy="649411"/>
            </a:xfrm>
            <a:custGeom>
              <a:avLst/>
              <a:gdLst>
                <a:gd name="T0" fmla="*/ 5535 w 464919"/>
                <a:gd name="T1" fmla="*/ 651256 h 649410"/>
                <a:gd name="T2" fmla="*/ 5535 w 464919"/>
                <a:gd name="T3" fmla="*/ 252016 h 649410"/>
                <a:gd name="T4" fmla="*/ 63834 w 464919"/>
                <a:gd name="T5" fmla="*/ 252016 h 649410"/>
                <a:gd name="T6" fmla="*/ 63834 w 464919"/>
                <a:gd name="T7" fmla="*/ 176743 h 649410"/>
                <a:gd name="T8" fmla="*/ 235042 w 464919"/>
                <a:gd name="T9" fmla="*/ 5535 h 649410"/>
                <a:gd name="T10" fmla="*/ 406251 w 464919"/>
                <a:gd name="T11" fmla="*/ 176743 h 649410"/>
                <a:gd name="T12" fmla="*/ 406251 w 464919"/>
                <a:gd name="T13" fmla="*/ 201834 h 649410"/>
                <a:gd name="T14" fmla="*/ 365662 w 464919"/>
                <a:gd name="T15" fmla="*/ 201834 h 649410"/>
                <a:gd name="T16" fmla="*/ 365662 w 464919"/>
                <a:gd name="T17" fmla="*/ 176743 h 649410"/>
                <a:gd name="T18" fmla="*/ 235042 w 464919"/>
                <a:gd name="T19" fmla="*/ 46123 h 649410"/>
                <a:gd name="T20" fmla="*/ 104422 w 464919"/>
                <a:gd name="T21" fmla="*/ 176743 h 649410"/>
                <a:gd name="T22" fmla="*/ 104422 w 464919"/>
                <a:gd name="T23" fmla="*/ 252016 h 649410"/>
                <a:gd name="T24" fmla="*/ 463074 w 464919"/>
                <a:gd name="T25" fmla="*/ 252016 h 649410"/>
                <a:gd name="T26" fmla="*/ 463074 w 464919"/>
                <a:gd name="T27" fmla="*/ 651256 h 649410"/>
                <a:gd name="T28" fmla="*/ 5535 w 464919"/>
                <a:gd name="T29" fmla="*/ 651256 h 649410"/>
                <a:gd name="T30" fmla="*/ 423224 w 464919"/>
                <a:gd name="T31" fmla="*/ 611406 h 649410"/>
                <a:gd name="T32" fmla="*/ 423224 w 464919"/>
                <a:gd name="T33" fmla="*/ 292604 h 649410"/>
                <a:gd name="T34" fmla="*/ 46123 w 464919"/>
                <a:gd name="T35" fmla="*/ 292604 h 649410"/>
                <a:gd name="T36" fmla="*/ 46123 w 464919"/>
                <a:gd name="T37" fmla="*/ 610668 h 649410"/>
                <a:gd name="T38" fmla="*/ 423224 w 464919"/>
                <a:gd name="T39" fmla="*/ 610668 h 649410"/>
                <a:gd name="T40" fmla="*/ 423224 w 464919"/>
                <a:gd name="T41" fmla="*/ 611406 h 6494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4919" h="649410">
                  <a:moveTo>
                    <a:pt x="5535" y="651255"/>
                  </a:moveTo>
                  <a:lnTo>
                    <a:pt x="5535" y="252016"/>
                  </a:lnTo>
                  <a:lnTo>
                    <a:pt x="63834" y="252016"/>
                  </a:lnTo>
                  <a:lnTo>
                    <a:pt x="63834" y="176743"/>
                  </a:lnTo>
                  <a:cubicBezTo>
                    <a:pt x="63834" y="82283"/>
                    <a:pt x="140583" y="5535"/>
                    <a:pt x="235042" y="5535"/>
                  </a:cubicBezTo>
                  <a:cubicBezTo>
                    <a:pt x="329502" y="5535"/>
                    <a:pt x="406251" y="82283"/>
                    <a:pt x="406251" y="176743"/>
                  </a:cubicBezTo>
                  <a:lnTo>
                    <a:pt x="406251" y="201834"/>
                  </a:lnTo>
                  <a:lnTo>
                    <a:pt x="365662" y="201834"/>
                  </a:lnTo>
                  <a:lnTo>
                    <a:pt x="365662" y="176743"/>
                  </a:lnTo>
                  <a:cubicBezTo>
                    <a:pt x="365662" y="104422"/>
                    <a:pt x="307363" y="46123"/>
                    <a:pt x="235042" y="46123"/>
                  </a:cubicBezTo>
                  <a:cubicBezTo>
                    <a:pt x="162722" y="46123"/>
                    <a:pt x="104422" y="104422"/>
                    <a:pt x="104422" y="176743"/>
                  </a:cubicBezTo>
                  <a:lnTo>
                    <a:pt x="104422" y="252016"/>
                  </a:lnTo>
                  <a:lnTo>
                    <a:pt x="463074" y="252016"/>
                  </a:lnTo>
                  <a:lnTo>
                    <a:pt x="463074" y="651255"/>
                  </a:lnTo>
                  <a:lnTo>
                    <a:pt x="5535" y="651255"/>
                  </a:lnTo>
                  <a:close/>
                  <a:moveTo>
                    <a:pt x="423224" y="611405"/>
                  </a:moveTo>
                  <a:lnTo>
                    <a:pt x="423224" y="292604"/>
                  </a:lnTo>
                  <a:lnTo>
                    <a:pt x="46123" y="292604"/>
                  </a:lnTo>
                  <a:lnTo>
                    <a:pt x="46123" y="610667"/>
                  </a:lnTo>
                  <a:lnTo>
                    <a:pt x="423224" y="610667"/>
                  </a:lnTo>
                  <a:lnTo>
                    <a:pt x="423224" y="6114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>
                <a:ln>
                  <a:solidFill>
                    <a:srgbClr val="0070C0"/>
                  </a:solidFill>
                </a:ln>
              </a:endParaRPr>
            </a:p>
          </p:txBody>
        </p:sp>
        <p:sp>
          <p:nvSpPr>
            <p:cNvPr id="62" name="Freeform: Shape 29">
              <a:extLst>
                <a:ext uri="{FF2B5EF4-FFF2-40B4-BE49-F238E27FC236}">
                  <a16:creationId xmlns:a16="http://schemas.microsoft.com/office/drawing/2014/main" id="{7207F965-4E1B-41D7-AC86-83096885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694" y="5024418"/>
              <a:ext cx="88556" cy="199251"/>
            </a:xfrm>
            <a:custGeom>
              <a:avLst/>
              <a:gdLst>
                <a:gd name="T0" fmla="*/ 26936 w 88556"/>
                <a:gd name="T1" fmla="*/ 200358 h 199251"/>
                <a:gd name="T2" fmla="*/ 26936 w 88556"/>
                <a:gd name="T3" fmla="*/ 83021 h 199251"/>
                <a:gd name="T4" fmla="*/ 5535 w 88556"/>
                <a:gd name="T5" fmla="*/ 46861 h 199251"/>
                <a:gd name="T6" fmla="*/ 46861 w 88556"/>
                <a:gd name="T7" fmla="*/ 5535 h 199251"/>
                <a:gd name="T8" fmla="*/ 88187 w 88556"/>
                <a:gd name="T9" fmla="*/ 46861 h 199251"/>
                <a:gd name="T10" fmla="*/ 66786 w 88556"/>
                <a:gd name="T11" fmla="*/ 83021 h 199251"/>
                <a:gd name="T12" fmla="*/ 66786 w 88556"/>
                <a:gd name="T13" fmla="*/ 200358 h 199251"/>
                <a:gd name="T14" fmla="*/ 26936 w 88556"/>
                <a:gd name="T15" fmla="*/ 200358 h 199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556" h="199251">
                  <a:moveTo>
                    <a:pt x="26936" y="200358"/>
                  </a:moveTo>
                  <a:lnTo>
                    <a:pt x="26936" y="83021"/>
                  </a:lnTo>
                  <a:cubicBezTo>
                    <a:pt x="13652" y="75642"/>
                    <a:pt x="5535" y="61620"/>
                    <a:pt x="5535" y="46861"/>
                  </a:cubicBezTo>
                  <a:cubicBezTo>
                    <a:pt x="5535" y="23984"/>
                    <a:pt x="23984" y="5535"/>
                    <a:pt x="46861" y="5535"/>
                  </a:cubicBezTo>
                  <a:cubicBezTo>
                    <a:pt x="69738" y="5535"/>
                    <a:pt x="88187" y="23984"/>
                    <a:pt x="88187" y="46861"/>
                  </a:cubicBezTo>
                  <a:cubicBezTo>
                    <a:pt x="88187" y="61620"/>
                    <a:pt x="80069" y="75642"/>
                    <a:pt x="66786" y="83021"/>
                  </a:cubicBezTo>
                  <a:lnTo>
                    <a:pt x="66786" y="200358"/>
                  </a:lnTo>
                  <a:lnTo>
                    <a:pt x="26936" y="2003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2" name="Group 1" title="Icon of Gear">
            <a:extLst>
              <a:ext uri="{FF2B5EF4-FFF2-40B4-BE49-F238E27FC236}">
                <a16:creationId xmlns:a16="http://schemas.microsoft.com/office/drawing/2014/main" id="{40D2215B-6E10-4820-A790-1CEF031FBDFD}"/>
              </a:ext>
            </a:extLst>
          </p:cNvPr>
          <p:cNvGrpSpPr/>
          <p:nvPr/>
        </p:nvGrpSpPr>
        <p:grpSpPr>
          <a:xfrm>
            <a:off x="4610759" y="2035457"/>
            <a:ext cx="341936" cy="269865"/>
            <a:chOff x="6450013" y="3575050"/>
            <a:chExt cx="568325" cy="566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: Shape 20">
              <a:extLst>
                <a:ext uri="{FF2B5EF4-FFF2-40B4-BE49-F238E27FC236}">
                  <a16:creationId xmlns:a16="http://schemas.microsoft.com/office/drawing/2014/main" id="{626B5AE5-EF20-402E-884C-C3A0B78D0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575050"/>
              <a:ext cx="568325" cy="566738"/>
            </a:xfrm>
            <a:custGeom>
              <a:avLst/>
              <a:gdLst/>
              <a:ahLst/>
              <a:cxnLst/>
              <a:rect l="0" t="0" r="r" b="b"/>
              <a:pathLst>
                <a:path w="568234" h="568234">
                  <a:moveTo>
                    <a:pt x="566389" y="311791"/>
                  </a:moveTo>
                  <a:lnTo>
                    <a:pt x="566389" y="260133"/>
                  </a:lnTo>
                  <a:lnTo>
                    <a:pt x="521374" y="260133"/>
                  </a:lnTo>
                  <a:cubicBezTo>
                    <a:pt x="519898" y="246112"/>
                    <a:pt x="516946" y="232829"/>
                    <a:pt x="513256" y="220283"/>
                  </a:cubicBezTo>
                  <a:lnTo>
                    <a:pt x="555320" y="202572"/>
                  </a:lnTo>
                  <a:lnTo>
                    <a:pt x="535395" y="154604"/>
                  </a:lnTo>
                  <a:lnTo>
                    <a:pt x="493331" y="171577"/>
                  </a:lnTo>
                  <a:cubicBezTo>
                    <a:pt x="486689" y="159770"/>
                    <a:pt x="479309" y="147962"/>
                    <a:pt x="470454" y="137631"/>
                  </a:cubicBezTo>
                  <a:lnTo>
                    <a:pt x="502187" y="105898"/>
                  </a:lnTo>
                  <a:lnTo>
                    <a:pt x="466026" y="69738"/>
                  </a:lnTo>
                  <a:lnTo>
                    <a:pt x="434294" y="101470"/>
                  </a:lnTo>
                  <a:cubicBezTo>
                    <a:pt x="423962" y="92615"/>
                    <a:pt x="412155" y="85235"/>
                    <a:pt x="400347" y="78593"/>
                  </a:cubicBezTo>
                  <a:lnTo>
                    <a:pt x="417321" y="36529"/>
                  </a:lnTo>
                  <a:lnTo>
                    <a:pt x="369353" y="16604"/>
                  </a:lnTo>
                  <a:lnTo>
                    <a:pt x="351641" y="58668"/>
                  </a:lnTo>
                  <a:cubicBezTo>
                    <a:pt x="338358" y="54979"/>
                    <a:pt x="325075" y="52027"/>
                    <a:pt x="311791" y="50551"/>
                  </a:cubicBezTo>
                  <a:lnTo>
                    <a:pt x="311791" y="5535"/>
                  </a:lnTo>
                  <a:lnTo>
                    <a:pt x="260133" y="5535"/>
                  </a:lnTo>
                  <a:lnTo>
                    <a:pt x="260133" y="50551"/>
                  </a:lnTo>
                  <a:cubicBezTo>
                    <a:pt x="246112" y="52027"/>
                    <a:pt x="232829" y="54979"/>
                    <a:pt x="220283" y="58668"/>
                  </a:cubicBezTo>
                  <a:lnTo>
                    <a:pt x="202572" y="16604"/>
                  </a:lnTo>
                  <a:lnTo>
                    <a:pt x="154604" y="36529"/>
                  </a:lnTo>
                  <a:lnTo>
                    <a:pt x="171577" y="78593"/>
                  </a:lnTo>
                  <a:cubicBezTo>
                    <a:pt x="159770" y="85235"/>
                    <a:pt x="147963" y="92615"/>
                    <a:pt x="137631" y="101470"/>
                  </a:cubicBezTo>
                  <a:lnTo>
                    <a:pt x="105898" y="69738"/>
                  </a:lnTo>
                  <a:lnTo>
                    <a:pt x="69738" y="105898"/>
                  </a:lnTo>
                  <a:lnTo>
                    <a:pt x="101470" y="137631"/>
                  </a:lnTo>
                  <a:cubicBezTo>
                    <a:pt x="92615" y="147962"/>
                    <a:pt x="85236" y="159770"/>
                    <a:pt x="78594" y="171577"/>
                  </a:cubicBezTo>
                  <a:lnTo>
                    <a:pt x="36529" y="154604"/>
                  </a:lnTo>
                  <a:lnTo>
                    <a:pt x="16604" y="202572"/>
                  </a:lnTo>
                  <a:lnTo>
                    <a:pt x="58668" y="220283"/>
                  </a:lnTo>
                  <a:cubicBezTo>
                    <a:pt x="54979" y="233566"/>
                    <a:pt x="52027" y="246850"/>
                    <a:pt x="50551" y="260133"/>
                  </a:cubicBezTo>
                  <a:lnTo>
                    <a:pt x="5535" y="260133"/>
                  </a:lnTo>
                  <a:lnTo>
                    <a:pt x="5535" y="311791"/>
                  </a:lnTo>
                  <a:lnTo>
                    <a:pt x="50551" y="311791"/>
                  </a:lnTo>
                  <a:cubicBezTo>
                    <a:pt x="52027" y="325812"/>
                    <a:pt x="54979" y="339096"/>
                    <a:pt x="58668" y="351641"/>
                  </a:cubicBezTo>
                  <a:lnTo>
                    <a:pt x="16604" y="369352"/>
                  </a:lnTo>
                  <a:lnTo>
                    <a:pt x="36529" y="417320"/>
                  </a:lnTo>
                  <a:lnTo>
                    <a:pt x="78594" y="400347"/>
                  </a:lnTo>
                  <a:cubicBezTo>
                    <a:pt x="85236" y="412154"/>
                    <a:pt x="92615" y="423962"/>
                    <a:pt x="101470" y="434293"/>
                  </a:cubicBezTo>
                  <a:lnTo>
                    <a:pt x="69738" y="466026"/>
                  </a:lnTo>
                  <a:lnTo>
                    <a:pt x="105898" y="502186"/>
                  </a:lnTo>
                  <a:lnTo>
                    <a:pt x="137631" y="470454"/>
                  </a:lnTo>
                  <a:cubicBezTo>
                    <a:pt x="147963" y="479309"/>
                    <a:pt x="159770" y="486689"/>
                    <a:pt x="171577" y="493331"/>
                  </a:cubicBezTo>
                  <a:lnTo>
                    <a:pt x="154604" y="535395"/>
                  </a:lnTo>
                  <a:lnTo>
                    <a:pt x="202572" y="555320"/>
                  </a:lnTo>
                  <a:lnTo>
                    <a:pt x="220283" y="513256"/>
                  </a:lnTo>
                  <a:cubicBezTo>
                    <a:pt x="233567" y="516946"/>
                    <a:pt x="246850" y="519898"/>
                    <a:pt x="260133" y="521373"/>
                  </a:cubicBezTo>
                  <a:lnTo>
                    <a:pt x="260133" y="566389"/>
                  </a:lnTo>
                  <a:lnTo>
                    <a:pt x="311791" y="566389"/>
                  </a:lnTo>
                  <a:lnTo>
                    <a:pt x="311791" y="521373"/>
                  </a:lnTo>
                  <a:cubicBezTo>
                    <a:pt x="325812" y="519898"/>
                    <a:pt x="339096" y="516946"/>
                    <a:pt x="351641" y="513256"/>
                  </a:cubicBezTo>
                  <a:lnTo>
                    <a:pt x="369353" y="555320"/>
                  </a:lnTo>
                  <a:lnTo>
                    <a:pt x="417321" y="535395"/>
                  </a:lnTo>
                  <a:lnTo>
                    <a:pt x="400347" y="493331"/>
                  </a:lnTo>
                  <a:cubicBezTo>
                    <a:pt x="412155" y="486689"/>
                    <a:pt x="423962" y="479309"/>
                    <a:pt x="434294" y="470454"/>
                  </a:cubicBezTo>
                  <a:lnTo>
                    <a:pt x="466026" y="502186"/>
                  </a:lnTo>
                  <a:lnTo>
                    <a:pt x="502187" y="466026"/>
                  </a:lnTo>
                  <a:lnTo>
                    <a:pt x="470454" y="434293"/>
                  </a:lnTo>
                  <a:cubicBezTo>
                    <a:pt x="479309" y="423962"/>
                    <a:pt x="486689" y="412154"/>
                    <a:pt x="493331" y="400347"/>
                  </a:cubicBezTo>
                  <a:lnTo>
                    <a:pt x="535395" y="417320"/>
                  </a:lnTo>
                  <a:lnTo>
                    <a:pt x="555320" y="369352"/>
                  </a:lnTo>
                  <a:lnTo>
                    <a:pt x="513256" y="351641"/>
                  </a:lnTo>
                  <a:cubicBezTo>
                    <a:pt x="516946" y="338358"/>
                    <a:pt x="519898" y="325074"/>
                    <a:pt x="521374" y="311791"/>
                  </a:cubicBezTo>
                  <a:lnTo>
                    <a:pt x="566389" y="311791"/>
                  </a:lnTo>
                  <a:close/>
                  <a:moveTo>
                    <a:pt x="286700" y="480047"/>
                  </a:moveTo>
                  <a:cubicBezTo>
                    <a:pt x="179695" y="480047"/>
                    <a:pt x="92615" y="392967"/>
                    <a:pt x="92615" y="285962"/>
                  </a:cubicBezTo>
                  <a:cubicBezTo>
                    <a:pt x="92615" y="178957"/>
                    <a:pt x="179695" y="91877"/>
                    <a:pt x="286700" y="91877"/>
                  </a:cubicBezTo>
                  <a:cubicBezTo>
                    <a:pt x="393706" y="91877"/>
                    <a:pt x="480785" y="178957"/>
                    <a:pt x="480785" y="285962"/>
                  </a:cubicBezTo>
                  <a:cubicBezTo>
                    <a:pt x="480785" y="392967"/>
                    <a:pt x="393706" y="480047"/>
                    <a:pt x="286700" y="4800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:a16="http://schemas.microsoft.com/office/drawing/2014/main" id="{C300BE06-8F6C-4D83-8A5A-7B241A2FB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2569" y="3702376"/>
              <a:ext cx="303213" cy="303212"/>
            </a:xfrm>
            <a:custGeom>
              <a:avLst/>
              <a:gdLst>
                <a:gd name="T0" fmla="*/ 153128 w 302566"/>
                <a:gd name="T1" fmla="*/ 5535 h 302566"/>
                <a:gd name="T2" fmla="*/ 5535 w 302566"/>
                <a:gd name="T3" fmla="*/ 153128 h 302566"/>
                <a:gd name="T4" fmla="*/ 153128 w 302566"/>
                <a:gd name="T5" fmla="*/ 300721 h 302566"/>
                <a:gd name="T6" fmla="*/ 300721 w 302566"/>
                <a:gd name="T7" fmla="*/ 153128 h 302566"/>
                <a:gd name="T8" fmla="*/ 153128 w 302566"/>
                <a:gd name="T9" fmla="*/ 5535 h 302566"/>
                <a:gd name="T10" fmla="*/ 153128 w 302566"/>
                <a:gd name="T11" fmla="*/ 255705 h 302566"/>
                <a:gd name="T12" fmla="*/ 50551 w 302566"/>
                <a:gd name="T13" fmla="*/ 153128 h 302566"/>
                <a:gd name="T14" fmla="*/ 153128 w 302566"/>
                <a:gd name="T15" fmla="*/ 50551 h 302566"/>
                <a:gd name="T16" fmla="*/ 255705 w 302566"/>
                <a:gd name="T17" fmla="*/ 153128 h 302566"/>
                <a:gd name="T18" fmla="*/ 153128 w 302566"/>
                <a:gd name="T19" fmla="*/ 255705 h 3025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566" h="302566">
                  <a:moveTo>
                    <a:pt x="153128" y="5535"/>
                  </a:moveTo>
                  <a:cubicBezTo>
                    <a:pt x="71952" y="5535"/>
                    <a:pt x="5535" y="71952"/>
                    <a:pt x="5535" y="153128"/>
                  </a:cubicBezTo>
                  <a:cubicBezTo>
                    <a:pt x="5535" y="234304"/>
                    <a:pt x="71952" y="300721"/>
                    <a:pt x="153128" y="300721"/>
                  </a:cubicBezTo>
                  <a:cubicBezTo>
                    <a:pt x="234304" y="300721"/>
                    <a:pt x="300721" y="234304"/>
                    <a:pt x="300721" y="153128"/>
                  </a:cubicBezTo>
                  <a:cubicBezTo>
                    <a:pt x="300721" y="71952"/>
                    <a:pt x="234304" y="5535"/>
                    <a:pt x="153128" y="5535"/>
                  </a:cubicBezTo>
                  <a:close/>
                  <a:moveTo>
                    <a:pt x="153128" y="255705"/>
                  </a:moveTo>
                  <a:cubicBezTo>
                    <a:pt x="96305" y="255705"/>
                    <a:pt x="50551" y="209952"/>
                    <a:pt x="50551" y="153128"/>
                  </a:cubicBezTo>
                  <a:cubicBezTo>
                    <a:pt x="50551" y="96305"/>
                    <a:pt x="96305" y="50551"/>
                    <a:pt x="153128" y="50551"/>
                  </a:cubicBezTo>
                  <a:cubicBezTo>
                    <a:pt x="209952" y="50551"/>
                    <a:pt x="255705" y="96305"/>
                    <a:pt x="255705" y="153128"/>
                  </a:cubicBezTo>
                  <a:cubicBezTo>
                    <a:pt x="255705" y="209214"/>
                    <a:pt x="209213" y="255705"/>
                    <a:pt x="153128" y="255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26" name="AutoShape 110" title="Arrow pointing to the left"/>
          <p:cNvSpPr>
            <a:spLocks noChangeArrowheads="1"/>
          </p:cNvSpPr>
          <p:nvPr/>
        </p:nvSpPr>
        <p:spPr bwMode="auto">
          <a:xfrm flipH="1">
            <a:off x="808157" y="5274430"/>
            <a:ext cx="629085" cy="965405"/>
          </a:xfrm>
          <a:prstGeom prst="rightArrow">
            <a:avLst>
              <a:gd name="adj1" fmla="val 55843"/>
              <a:gd name="adj2" fmla="val 49879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89" y="366232"/>
            <a:ext cx="497911" cy="104589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 rot="5400000">
            <a:off x="5003944" y="-3039784"/>
            <a:ext cx="553998" cy="94591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IE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 PERSONAL DATA JOURNEY THROUGH TUS</a:t>
            </a:r>
          </a:p>
        </p:txBody>
      </p:sp>
      <p:sp>
        <p:nvSpPr>
          <p:cNvPr id="51" name="TextBox 50"/>
          <p:cNvSpPr txBox="1"/>
          <p:nvPr/>
        </p:nvSpPr>
        <p:spPr>
          <a:xfrm rot="5400000">
            <a:off x="5816238" y="-368973"/>
            <a:ext cx="492443" cy="10585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IE" sz="2000" b="1" dirty="0">
                <a:solidFill>
                  <a:srgbClr val="982F32"/>
                </a:solidFill>
              </a:rPr>
              <a:t>You can learn more about how your data is processed </a:t>
            </a:r>
            <a:r>
              <a:rPr lang="en-IE" sz="2000" b="1" dirty="0">
                <a:solidFill>
                  <a:srgbClr val="982F32"/>
                </a:solidFill>
                <a:hlinkClick r:id="rId7"/>
              </a:rPr>
              <a:t>here</a:t>
            </a:r>
            <a:r>
              <a:rPr lang="en-IE" sz="2000" b="1" dirty="0">
                <a:solidFill>
                  <a:srgbClr val="982F32"/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7568" y="2996952"/>
            <a:ext cx="1012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982F32"/>
                </a:solidFill>
              </a:rPr>
              <a:t>For more information </a:t>
            </a:r>
            <a:r>
              <a:rPr lang="en-IE" b="1" dirty="0">
                <a:solidFill>
                  <a:srgbClr val="982F32"/>
                </a:solidFill>
                <a:hlinkClick r:id="rId8"/>
              </a:rPr>
              <a:t>datacompliance@tus.ie</a:t>
            </a:r>
            <a:r>
              <a:rPr lang="en-IE" b="1" dirty="0">
                <a:solidFill>
                  <a:srgbClr val="982F32"/>
                </a:solidFill>
              </a:rPr>
              <a:t> or 090 6468009 or +353 (0) 61 293044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EBEDF3"/>
      </a:dk1>
      <a:lt1>
        <a:srgbClr val="FFFFFF"/>
      </a:lt1>
      <a:dk2>
        <a:srgbClr val="444444"/>
      </a:dk2>
      <a:lt2>
        <a:srgbClr val="E7E6E6"/>
      </a:lt2>
      <a:accent1>
        <a:srgbClr val="00B0EC"/>
      </a:accent1>
      <a:accent2>
        <a:srgbClr val="0083B1"/>
      </a:accent2>
      <a:accent3>
        <a:srgbClr val="FF8151"/>
      </a:accent3>
      <a:accent4>
        <a:srgbClr val="FFB148"/>
      </a:accent4>
      <a:accent5>
        <a:srgbClr val="98C419"/>
      </a:accent5>
      <a:accent6>
        <a:srgbClr val="FF393E"/>
      </a:accent6>
      <a:hlink>
        <a:srgbClr val="00AFEC"/>
      </a:hlink>
      <a:folHlink>
        <a:srgbClr val="98C4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 Process flowchart gameboard.potx" id="{F05842D2-B01E-419E-A55A-90FFAE9ED0D4}" vid="{998600BB-6646-4476-8D25-C18FC35D344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DF6977E4FD44B95D64B3FD69A58FF" ma:contentTypeVersion="9" ma:contentTypeDescription="Create a new document." ma:contentTypeScope="" ma:versionID="21a676980ad28abe3a57c08b32e5a121">
  <xsd:schema xmlns:xsd="http://www.w3.org/2001/XMLSchema" xmlns:xs="http://www.w3.org/2001/XMLSchema" xmlns:p="http://schemas.microsoft.com/office/2006/metadata/properties" xmlns:ns2="29899d39-eaa5-4143-92a7-d4258dba3ac5" xmlns:ns3="d3dfd1f0-801d-4827-8b9a-13d35a2e55ef" xmlns:ns4="cd7b0cb9-819c-472b-ac00-f0d01af66b27" xmlns:ns5="bc1e5928-6e8c-42d3-91a2-8f7656eef016" targetNamespace="http://schemas.microsoft.com/office/2006/metadata/properties" ma:root="true" ma:fieldsID="9a7b6e1c552397614ce3d1410df4de9e" ns2:_="" ns3:_="" ns4:_="" ns5:_="">
    <xsd:import namespace="29899d39-eaa5-4143-92a7-d4258dba3ac5"/>
    <xsd:import namespace="d3dfd1f0-801d-4827-8b9a-13d35a2e55ef"/>
    <xsd:import namespace="cd7b0cb9-819c-472b-ac00-f0d01af66b27"/>
    <xsd:import namespace="bc1e5928-6e8c-42d3-91a2-8f7656eef0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4:lcf76f155ced4ddcb4097134ff3c332f" minOccurs="0"/>
                <xsd:element ref="ns5:TaxCatchAll" minOccurs="0"/>
                <xsd:element ref="ns4:MediaServiceDateTaken" minOccurs="0"/>
                <xsd:element ref="ns4:MediaServiceObjectDetectorVersions" minOccurs="0"/>
                <xsd:element ref="ns4:MediaServiceOCR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99d39-eaa5-4143-92a7-d4258dba3a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fd1f0-801d-4827-8b9a-13d35a2e55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b0cb9-819c-472b-ac00-f0d01af66b2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3171dcf-9f24-49d3-a174-2c38269957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1e5928-6e8c-42d3-91a2-8f7656eef01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06287dd-2544-4134-98fe-a8179e929388}" ma:internalName="TaxCatchAll" ma:showField="CatchAllData" ma:web="bc1e5928-6e8c-42d3-91a2-8f7656eef0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7b0cb9-819c-472b-ac00-f0d01af66b27">
      <Terms xmlns="http://schemas.microsoft.com/office/infopath/2007/PartnerControls"/>
    </lcf76f155ced4ddcb4097134ff3c332f>
    <TaxCatchAll xmlns="bc1e5928-6e8c-42d3-91a2-8f7656eef016" xsi:nil="true"/>
  </documentManagement>
</p:properties>
</file>

<file path=customXml/itemProps1.xml><?xml version="1.0" encoding="utf-8"?>
<ds:datastoreItem xmlns:ds="http://schemas.openxmlformats.org/officeDocument/2006/customXml" ds:itemID="{35C5EB9D-7CF7-4BCF-B9A7-CEBF7BA0E7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0DBD37-0C2F-429B-8E65-F608033A7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899d39-eaa5-4143-92a7-d4258dba3ac5"/>
    <ds:schemaRef ds:uri="d3dfd1f0-801d-4827-8b9a-13d35a2e55ef"/>
    <ds:schemaRef ds:uri="cd7b0cb9-819c-472b-ac00-f0d01af66b27"/>
    <ds:schemaRef ds:uri="bc1e5928-6e8c-42d3-91a2-8f7656eef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90981D-72C4-476E-A6B5-70E1E6C7AD5E}">
  <ds:schemaRefs>
    <ds:schemaRef ds:uri="d3dfd1f0-801d-4827-8b9a-13d35a2e55ef"/>
    <ds:schemaRef ds:uri="cd7b0cb9-819c-472b-ac00-f0d01af66b27"/>
    <ds:schemaRef ds:uri="http://schemas.microsoft.com/office/2006/documentManagement/types"/>
    <ds:schemaRef ds:uri="http://purl.org/dc/dcmitype/"/>
    <ds:schemaRef ds:uri="http://purl.org/dc/terms/"/>
    <ds:schemaRef ds:uri="bc1e5928-6e8c-42d3-91a2-8f7656eef016"/>
    <ds:schemaRef ds:uri="29899d39-eaa5-4143-92a7-d4258dba3ac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361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Rounded MT Bold</vt:lpstr>
      <vt:lpstr>Calibri</vt:lpstr>
      <vt:lpstr>Calibri Light</vt:lpstr>
      <vt:lpstr>Office Theme</vt:lpstr>
      <vt:lpstr>Slide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2019-08-16T08:36:15Z</dcterms:created>
  <dcterms:modified xsi:type="dcterms:W3CDTF">2024-04-12T10:35:56Z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0x01010041FDF6977E4FD44B95D64B3FD69A58FF</vt:lpwstr>
  </property>
  <property fmtid="{D5CDD505-2E9C-101B-9397-08002B2CF9AE}" pid="3" name="Order">
    <vt:r8>273400</vt:r8>
  </property>
  <property fmtid="{D5CDD505-2E9C-101B-9397-08002B2CF9AE}" pid="4" name="MediaServiceImageTags">
    <vt:lpwstr/>
  </property>
</Properties>
</file>