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65" r:id="rId4"/>
  </p:sldMasterIdLst>
  <p:sldIdLst>
    <p:sldId id="338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76"/>
    <a:srgbClr val="A15800"/>
    <a:srgbClr val="982F32"/>
    <a:srgbClr val="2C4788"/>
    <a:srgbClr val="000000"/>
    <a:srgbClr val="555555"/>
    <a:srgbClr val="346C85"/>
    <a:srgbClr val="386D3C"/>
    <a:srgbClr val="4D348D"/>
    <a:srgbClr val="7A7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>
      <p:cViewPr varScale="1">
        <p:scale>
          <a:sx n="79" d="100"/>
          <a:sy n="79" d="100"/>
        </p:scale>
        <p:origin x="342" y="5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5" y="8961120"/>
            <a:ext cx="12798267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8868043"/>
            <a:ext cx="12798267" cy="896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44" y="1062533"/>
            <a:ext cx="10561320" cy="499262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1200" spc="-7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053" y="6237869"/>
            <a:ext cx="10561320" cy="16002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360" cap="all" spc="280" baseline="0">
                <a:solidFill>
                  <a:schemeClr val="tx2"/>
                </a:solidFill>
                <a:latin typeface="+mj-lt"/>
              </a:defRPr>
            </a:lvl1pPr>
            <a:lvl2pPr marL="640080" indent="0" algn="ctr">
              <a:buNone/>
              <a:defRPr sz="3360"/>
            </a:lvl2pPr>
            <a:lvl3pPr marL="1280160" indent="0" algn="ctr">
              <a:buNone/>
              <a:defRPr sz="3360"/>
            </a:lvl3pPr>
            <a:lvl4pPr marL="1920240" indent="0" algn="ctr">
              <a:buNone/>
              <a:defRPr sz="2800"/>
            </a:lvl4pPr>
            <a:lvl5pPr marL="2560320" indent="0" algn="ctr">
              <a:buNone/>
              <a:defRPr sz="2800"/>
            </a:lvl5pPr>
            <a:lvl6pPr marL="3200400" indent="0" algn="ctr">
              <a:buNone/>
              <a:defRPr sz="2800"/>
            </a:lvl6pPr>
            <a:lvl7pPr marL="3840480" indent="0" algn="ctr">
              <a:buNone/>
              <a:defRPr sz="2800"/>
            </a:lvl7pPr>
            <a:lvl8pPr marL="4480560" indent="0" algn="ctr">
              <a:buNone/>
              <a:defRPr sz="2800"/>
            </a:lvl8pPr>
            <a:lvl9pPr marL="5120640" indent="0" algn="ctr"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68042" y="6080760"/>
            <a:ext cx="1036929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3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5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5" y="8961120"/>
            <a:ext cx="12798267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8868043"/>
            <a:ext cx="12798267" cy="896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77223"/>
            <a:ext cx="2760345" cy="8063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77223"/>
            <a:ext cx="8121015" cy="8063857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2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960122" y="533400"/>
            <a:ext cx="10801349" cy="8257892"/>
            <a:chOff x="914401" y="381000"/>
            <a:chExt cx="10286999" cy="58984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23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76005" y="637949"/>
            <a:ext cx="1609121" cy="346111"/>
          </a:xfrm>
        </p:spPr>
        <p:txBody>
          <a:bodyPr>
            <a:noAutofit/>
          </a:bodyPr>
          <a:lstStyle>
            <a:lvl1pPr marL="0" indent="0" algn="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80260" y="984957"/>
            <a:ext cx="1604866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76849" y="637949"/>
            <a:ext cx="2940174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1104" y="984957"/>
            <a:ext cx="2940174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83929" y="637949"/>
            <a:ext cx="2940174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88183" y="984957"/>
            <a:ext cx="2935921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300038" indent="-300038" algn="ctr">
              <a:buFont typeface="Arial" panose="020B0604020202020204" pitchFamily="34" charset="0"/>
              <a:buChar char="•"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515712" y="1034506"/>
            <a:ext cx="1043525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519966" y="1381514"/>
            <a:ext cx="1043525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478945" y="2495983"/>
            <a:ext cx="1043525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483199" y="2842991"/>
            <a:ext cx="1043525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97791" y="2910233"/>
            <a:ext cx="2218311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30">
            <a:extLst>
              <a:ext uri="{FF2B5EF4-FFF2-40B4-BE49-F238E27FC236}">
                <a16:creationId xmlns:a16="http://schemas.microsoft.com/office/drawing/2014/main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01001" y="3257241"/>
            <a:ext cx="2215102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300038" indent="-300038" algn="ctr">
              <a:buFont typeface="Arial" panose="020B0604020202020204" pitchFamily="34" charset="0"/>
              <a:buChar char="•"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21058" y="2910233"/>
            <a:ext cx="2454523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30">
            <a:extLst>
              <a:ext uri="{FF2B5EF4-FFF2-40B4-BE49-F238E27FC236}">
                <a16:creationId xmlns:a16="http://schemas.microsoft.com/office/drawing/2014/main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25313" y="3257241"/>
            <a:ext cx="2454523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526556" y="2910233"/>
            <a:ext cx="2194013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30">
            <a:extLst>
              <a:ext uri="{FF2B5EF4-FFF2-40B4-BE49-F238E27FC236}">
                <a16:creationId xmlns:a16="http://schemas.microsoft.com/office/drawing/2014/main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529752" y="3257241"/>
            <a:ext cx="2190839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300038" indent="-300038" algn="ctr">
              <a:buFont typeface="Arial" panose="020B0604020202020204" pitchFamily="34" charset="0"/>
              <a:buChar char="•"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37745" y="3211600"/>
            <a:ext cx="1043525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Text Placeholder 30">
            <a:extLst>
              <a:ext uri="{FF2B5EF4-FFF2-40B4-BE49-F238E27FC236}">
                <a16:creationId xmlns:a16="http://schemas.microsoft.com/office/drawing/2014/main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41999" y="3558608"/>
            <a:ext cx="1043525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97309" y="4816223"/>
            <a:ext cx="1043525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Text Placeholder 30">
            <a:extLst>
              <a:ext uri="{FF2B5EF4-FFF2-40B4-BE49-F238E27FC236}">
                <a16:creationId xmlns:a16="http://schemas.microsoft.com/office/drawing/2014/main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01564" y="5163230"/>
            <a:ext cx="1043525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325312" y="5193185"/>
            <a:ext cx="1963952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329567" y="5540193"/>
            <a:ext cx="1963952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3" name="Text Placeholder 25">
            <a:extLst>
              <a:ext uri="{FF2B5EF4-FFF2-40B4-BE49-F238E27FC236}">
                <a16:creationId xmlns:a16="http://schemas.microsoft.com/office/drawing/2014/main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532963" y="5193185"/>
            <a:ext cx="2098716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Text Placeholder 30">
            <a:extLst>
              <a:ext uri="{FF2B5EF4-FFF2-40B4-BE49-F238E27FC236}">
                <a16:creationId xmlns:a16="http://schemas.microsoft.com/office/drawing/2014/main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537217" y="5540193"/>
            <a:ext cx="2098716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029650" y="5193185"/>
            <a:ext cx="2098716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033904" y="5540193"/>
            <a:ext cx="2098716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0483199" y="5621746"/>
            <a:ext cx="1043525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87454" y="5968754"/>
            <a:ext cx="1043525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510473" y="7073416"/>
            <a:ext cx="1043525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30">
            <a:extLst>
              <a:ext uri="{FF2B5EF4-FFF2-40B4-BE49-F238E27FC236}">
                <a16:creationId xmlns:a16="http://schemas.microsoft.com/office/drawing/2014/main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514728" y="7420424"/>
            <a:ext cx="1043525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1" name="Text Placeholder 25">
            <a:extLst>
              <a:ext uri="{FF2B5EF4-FFF2-40B4-BE49-F238E27FC236}">
                <a16:creationId xmlns:a16="http://schemas.microsoft.com/office/drawing/2014/main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979516" y="7476137"/>
            <a:ext cx="2940174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983770" y="7823145"/>
            <a:ext cx="2935921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300038" indent="-300038" algn="ctr">
              <a:buFont typeface="Arial" panose="020B0604020202020204" pitchFamily="34" charset="0"/>
              <a:buChar char="•"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3" name="Text Placeholder 25">
            <a:extLst>
              <a:ext uri="{FF2B5EF4-FFF2-40B4-BE49-F238E27FC236}">
                <a16:creationId xmlns:a16="http://schemas.microsoft.com/office/drawing/2014/main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289263" y="7476137"/>
            <a:ext cx="2940174" cy="346111"/>
          </a:xfrm>
        </p:spPr>
        <p:txBody>
          <a:bodyPr>
            <a:noAutofit/>
          </a:bodyPr>
          <a:lstStyle>
            <a:lvl1pPr marL="0" indent="0" algn="ct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30">
            <a:extLst>
              <a:ext uri="{FF2B5EF4-FFF2-40B4-BE49-F238E27FC236}">
                <a16:creationId xmlns:a16="http://schemas.microsoft.com/office/drawing/2014/main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293518" y="7823145"/>
            <a:ext cx="2940174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5" name="Text Placeholder 25">
            <a:extLst>
              <a:ext uri="{FF2B5EF4-FFF2-40B4-BE49-F238E27FC236}">
                <a16:creationId xmlns:a16="http://schemas.microsoft.com/office/drawing/2014/main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076005" y="7476137"/>
            <a:ext cx="1609121" cy="346111"/>
          </a:xfrm>
        </p:spPr>
        <p:txBody>
          <a:bodyPr>
            <a:noAutofit/>
          </a:bodyPr>
          <a:lstStyle>
            <a:lvl1pPr marL="0" indent="0" algn="r">
              <a:buNone/>
              <a:defRPr sz="189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80060" indent="0">
              <a:buNone/>
              <a:defRPr/>
            </a:lvl2pPr>
            <a:lvl3pPr marL="960120" indent="0">
              <a:buNone/>
              <a:defRPr/>
            </a:lvl3pPr>
            <a:lvl4pPr marL="1440180" indent="0">
              <a:buNone/>
              <a:defRPr/>
            </a:lvl4pPr>
            <a:lvl5pPr marL="192024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30">
            <a:extLst>
              <a:ext uri="{FF2B5EF4-FFF2-40B4-BE49-F238E27FC236}">
                <a16:creationId xmlns:a16="http://schemas.microsoft.com/office/drawing/2014/main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080260" y="7823145"/>
            <a:ext cx="1604866" cy="858767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70">
                <a:solidFill>
                  <a:schemeClr val="bg1"/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47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1"/>
            <a:ext cx="11041380" cy="556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7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371EF8-9F5A-4DAB-B41B-5C4E1E4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1" y="511179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F4B8AD-1E3F-41A0-B9E7-981626D8B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0190" y="3413760"/>
            <a:ext cx="9761220" cy="3200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78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8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9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5" y="8961120"/>
            <a:ext cx="12798267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8868043"/>
            <a:ext cx="12798267" cy="896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1062533"/>
            <a:ext cx="10561320" cy="499262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6234379"/>
            <a:ext cx="10561320" cy="16002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360" cap="all" spc="280" baseline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68042" y="6080760"/>
            <a:ext cx="1036929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4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2144" y="401246"/>
            <a:ext cx="10561320" cy="2031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2144" y="2584028"/>
            <a:ext cx="5184648" cy="56327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8816" y="2584029"/>
            <a:ext cx="5184648" cy="56327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0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52144" y="401246"/>
            <a:ext cx="10561320" cy="2031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2584473"/>
            <a:ext cx="5184648" cy="103079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0" cap="all" baseline="0">
                <a:solidFill>
                  <a:schemeClr val="tx2"/>
                </a:solidFill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2144" y="3615268"/>
            <a:ext cx="5184648" cy="47294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8816" y="2584473"/>
            <a:ext cx="5184648" cy="103079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0" cap="all" baseline="0">
                <a:solidFill>
                  <a:schemeClr val="tx2"/>
                </a:solidFill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816" y="3615268"/>
            <a:ext cx="5184648" cy="47294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1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5" y="8961120"/>
            <a:ext cx="12798267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8868043"/>
            <a:ext cx="12798267" cy="896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253330" cy="960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242074" y="0"/>
            <a:ext cx="67208" cy="960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832103"/>
            <a:ext cx="3360420" cy="3200400"/>
          </a:xfrm>
        </p:spPr>
        <p:txBody>
          <a:bodyPr anchor="b">
            <a:normAutofit/>
          </a:bodyPr>
          <a:lstStyle>
            <a:lvl1pPr>
              <a:defRPr sz="504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630" y="1024128"/>
            <a:ext cx="6816852" cy="73609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4096512"/>
            <a:ext cx="3360420" cy="473077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100">
                <a:solidFill>
                  <a:srgbClr val="FFFFFF"/>
                </a:solidFill>
              </a:defRPr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8788" y="9043701"/>
            <a:ext cx="2749436" cy="51117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40630" y="9043701"/>
            <a:ext cx="4880610" cy="51117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3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934200"/>
            <a:ext cx="12798267" cy="2667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881106"/>
            <a:ext cx="12798267" cy="896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7104888"/>
            <a:ext cx="10619328" cy="1152144"/>
          </a:xfrm>
        </p:spPr>
        <p:txBody>
          <a:bodyPr tIns="0" bIns="0" anchor="b">
            <a:noAutofit/>
          </a:bodyPr>
          <a:lstStyle>
            <a:lvl1pPr>
              <a:defRPr sz="504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801585" cy="688110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8269834"/>
            <a:ext cx="10625328" cy="832104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840"/>
              </a:spcAft>
              <a:buNone/>
              <a:defRPr sz="2100">
                <a:solidFill>
                  <a:srgbClr val="FFFFFF"/>
                </a:solidFill>
              </a:defRPr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2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8961120"/>
            <a:ext cx="12801601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8868042"/>
            <a:ext cx="12801601" cy="9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2144" y="401246"/>
            <a:ext cx="10561320" cy="20310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3" y="2584028"/>
            <a:ext cx="10561321" cy="56327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2146" y="9043701"/>
            <a:ext cx="2595884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0495" y="9043701"/>
            <a:ext cx="5063944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95482" y="9043701"/>
            <a:ext cx="137762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0">
                <a:solidFill>
                  <a:srgbClr val="FFFFFF"/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53209" y="2432983"/>
            <a:ext cx="104653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0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676" r:id="rId13"/>
  </p:sldLayoutIdLst>
  <p:txStyles>
    <p:titleStyle>
      <a:lvl1pPr algn="l" defTabSz="1280160" rtl="0" eaLnBrk="1" latinLnBrk="0" hangingPunct="1">
        <a:lnSpc>
          <a:spcPct val="85000"/>
        </a:lnSpc>
        <a:spcBef>
          <a:spcPct val="0"/>
        </a:spcBef>
        <a:buNone/>
        <a:defRPr sz="6720" kern="1200" spc="-7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28016" indent="-128016" algn="l" defTabSz="1280160" rtl="0" eaLnBrk="1" latinLnBrk="0" hangingPunct="1">
        <a:lnSpc>
          <a:spcPct val="90000"/>
        </a:lnSpc>
        <a:spcBef>
          <a:spcPts val="1680"/>
        </a:spcBef>
        <a:spcAft>
          <a:spcPts val="28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7667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93699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49731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05763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4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2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0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38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ait.ie/gdpr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1176333" y="1916489"/>
            <a:ext cx="546991" cy="436912"/>
          </a:xfrm>
          <a:prstGeom prst="rightArrow">
            <a:avLst>
              <a:gd name="adj1" fmla="val 55843"/>
              <a:gd name="adj2" fmla="val 49879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223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84C2A-EBA6-4721-B367-D7B2C511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6929" y="514779"/>
            <a:ext cx="2873119" cy="268256"/>
          </a:xfrm>
        </p:spPr>
        <p:txBody>
          <a:bodyPr/>
          <a:lstStyle/>
          <a:p>
            <a:r>
              <a:rPr lang="en-US" sz="2000" dirty="0"/>
              <a:t>     </a:t>
            </a:r>
            <a:r>
              <a:rPr lang="en-US" sz="2000" b="1" dirty="0"/>
              <a:t>Human</a:t>
            </a:r>
            <a:r>
              <a: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/>
              <a:t>Resources (HR)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21DAA-6E55-4D24-B40C-9159DE6EFB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12909" y="747057"/>
            <a:ext cx="2376979" cy="836816"/>
          </a:xfrm>
        </p:spPr>
        <p:txBody>
          <a:bodyPr/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Application, Interview notes, interview result, notification letters/emails, retained as per TUS retention schedule.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5EA319-0BA8-483B-B5DF-CE76F1A643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99118" y="858143"/>
            <a:ext cx="3210071" cy="69544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Offer letter; Contract; Staff handbook - induction; References; Validation documents – e.g.  Birth Certificate, qualifications; Public Sector shared information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E60E36-E23A-460F-8F04-E02FD4C76B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5532" y="582948"/>
            <a:ext cx="2940174" cy="259583"/>
          </a:xfrm>
        </p:spPr>
        <p:txBody>
          <a:bodyPr/>
          <a:lstStyle/>
          <a:p>
            <a:r>
              <a:rPr lang="en-US" sz="1800" b="1" dirty="0"/>
              <a:t>HR – Core Details retained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D1A344-66D0-482E-B0AE-442AC4378C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70051" y="3224697"/>
            <a:ext cx="2323317" cy="953314"/>
          </a:xfrm>
        </p:spPr>
        <p:txBody>
          <a:bodyPr/>
          <a:lstStyle/>
          <a:p>
            <a:r>
              <a:rPr lang="en-US" sz="1600" dirty="0"/>
              <a:t>Courses completed, training , Appraisal reports;  Medical Certificates;  Leave record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F9BEBE-89F1-4437-BA39-9A2D865BB9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2116720">
            <a:off x="10319021" y="799022"/>
            <a:ext cx="1052974" cy="34569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3C7655-7AD1-4499-8548-0DF446F69E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1910257">
            <a:off x="10371687" y="1265526"/>
            <a:ext cx="1323895" cy="1052616"/>
          </a:xfrm>
        </p:spPr>
        <p:txBody>
          <a:bodyPr>
            <a:noAutofit/>
          </a:bodyPr>
          <a:lstStyle/>
          <a:p>
            <a:pPr algn="l"/>
            <a:r>
              <a:rPr lang="en-US" sz="1100" b="1" dirty="0"/>
              <a:t>Files on HR Secure Drive; hard copy records filed securely; </a:t>
            </a:r>
            <a:r>
              <a:rPr lang="en-US" sz="1100" b="1" dirty="0" err="1"/>
              <a:t>CoreHR</a:t>
            </a:r>
            <a:r>
              <a:rPr lang="en-US" sz="1100" b="1" dirty="0"/>
              <a:t> system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ACFB362-F4D5-4D4A-B7A3-97E73D305B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420905" y="2532622"/>
            <a:ext cx="1119462" cy="865917"/>
          </a:xfrm>
        </p:spPr>
        <p:txBody>
          <a:bodyPr/>
          <a:lstStyle/>
          <a:p>
            <a:r>
              <a:rPr lang="en-US" b="1" dirty="0"/>
              <a:t>Who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1C4A5-12E6-4DC5-8296-3ED4F754B2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374706" y="2934720"/>
            <a:ext cx="1043525" cy="593272"/>
          </a:xfrm>
        </p:spPr>
        <p:txBody>
          <a:bodyPr/>
          <a:lstStyle/>
          <a:p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Authorised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HR Personnel only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F2F6B8-2E04-4BF6-956B-8133575DDE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59571" y="2909168"/>
            <a:ext cx="2560173" cy="191394"/>
          </a:xfrm>
        </p:spPr>
        <p:txBody>
          <a:bodyPr/>
          <a:lstStyle/>
          <a:p>
            <a:r>
              <a:rPr lang="en-US" sz="1680" b="1" dirty="0">
                <a:solidFill>
                  <a:schemeClr val="tx1"/>
                </a:solidFill>
              </a:rPr>
              <a:t>HR – Employment period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46414" y="900591"/>
            <a:ext cx="3073330" cy="836816"/>
          </a:xfrm>
        </p:spPr>
        <p:txBody>
          <a:bodyPr/>
          <a:lstStyle/>
          <a:p>
            <a:pPr algn="l"/>
            <a:r>
              <a:rPr lang="en-US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Name, </a:t>
            </a:r>
            <a:r>
              <a:rPr lang="en-US" sz="1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DoB</a:t>
            </a:r>
            <a:r>
              <a:rPr lang="en-US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; Next of Kin; Contact details; email address; Gender, special requirements, Pension; Marital status</a:t>
            </a:r>
          </a:p>
          <a:p>
            <a:pPr algn="l"/>
            <a:endParaRPr lang="en-US" sz="126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l"/>
            <a:endParaRPr lang="en-US" sz="126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EA4A3A-4A14-43B1-9E09-C9B2D2A4999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56608" y="2948251"/>
            <a:ext cx="2667519" cy="279304"/>
          </a:xfrm>
        </p:spPr>
        <p:txBody>
          <a:bodyPr/>
          <a:lstStyle/>
          <a:p>
            <a:r>
              <a:rPr lang="en-US" b="1" dirty="0"/>
              <a:t>HR - Legal and Disciplinary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82A2768-BE2F-418A-BF07-5D8597A55C7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45281" y="3251338"/>
            <a:ext cx="2454523" cy="825816"/>
          </a:xfrm>
        </p:spPr>
        <p:txBody>
          <a:bodyPr/>
          <a:lstStyle/>
          <a:p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Records retained for 8 years to indefinitely.  Assessed on a case by case basis.  Protocols apply.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8F7821-37F5-46E6-9F2A-4A1ADE8EBF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616671" y="3066089"/>
            <a:ext cx="2194013" cy="25958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Payroll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8ECFD2A-1AB1-4279-BA30-6754655839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615514" y="3271970"/>
            <a:ext cx="2163398" cy="858767"/>
          </a:xfrm>
        </p:spPr>
        <p:txBody>
          <a:bodyPr/>
          <a:lstStyle/>
          <a:p>
            <a:pPr algn="l"/>
            <a:r>
              <a:rPr lang="en-US" sz="1600" dirty="0"/>
              <a:t>Name, </a:t>
            </a:r>
            <a:r>
              <a:rPr lang="en-US" sz="1600" dirty="0" err="1"/>
              <a:t>DoB</a:t>
            </a:r>
            <a:r>
              <a:rPr lang="en-US" sz="1600" dirty="0"/>
              <a:t>; Address; Wages; Bank A/c Details; Tax related personal data, timesheets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ED07F0B-4E5D-4A58-8837-57BFC6DB4C8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 rot="19027426">
            <a:off x="906332" y="3522355"/>
            <a:ext cx="1104455" cy="399307"/>
          </a:xfrm>
        </p:spPr>
        <p:txBody>
          <a:bodyPr/>
          <a:lstStyle/>
          <a:p>
            <a:r>
              <a:rPr lang="en-US" b="1" dirty="0"/>
              <a:t>Where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5CE3955-2C0F-45AA-947A-8241CED2DB0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rot="19120854">
            <a:off x="1350886" y="3712353"/>
            <a:ext cx="1034857" cy="644075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C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ore Payroll ;  Shared Drive secure Files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3370533-C295-4CCF-A129-055D14F924E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rot="3178434">
            <a:off x="1522710" y="5104481"/>
            <a:ext cx="1043525" cy="35019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Who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BEAF27C-326A-4165-A25B-0C985891FBD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 rot="3009013">
            <a:off x="1075772" y="5265925"/>
            <a:ext cx="1369284" cy="545336"/>
          </a:xfrm>
        </p:spPr>
        <p:txBody>
          <a:bodyPr>
            <a:normAutofit/>
          </a:bodyPr>
          <a:lstStyle/>
          <a:p>
            <a:r>
              <a:rPr lang="en-US" sz="1400" dirty="0" err="1"/>
              <a:t>Authorised</a:t>
            </a:r>
            <a:r>
              <a:rPr lang="en-US" sz="1400" dirty="0"/>
              <a:t> Payroll Personnel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95CB63A-7F4F-4225-9CF3-4C30479A9C4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59316" y="5153057"/>
            <a:ext cx="2396054" cy="339236"/>
          </a:xfrm>
        </p:spPr>
        <p:txBody>
          <a:bodyPr/>
          <a:lstStyle/>
          <a:p>
            <a:r>
              <a:rPr lang="en-US" b="1" dirty="0"/>
              <a:t>Administration Staff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F1A37B9-5DAA-48A4-8CDC-3364351EE0F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855335" y="5517709"/>
            <a:ext cx="2944469" cy="876320"/>
          </a:xfrm>
        </p:spPr>
        <p:txBody>
          <a:bodyPr/>
          <a:lstStyle/>
          <a:p>
            <a:r>
              <a:rPr lang="en-US" sz="1600" dirty="0"/>
              <a:t>Manager:  </a:t>
            </a:r>
            <a:r>
              <a:rPr lang="en-US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Name, contact details; pay claim forms,  Leave applications; Special Considerations, Medical 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D6B3612-45CC-4BBB-A486-18EB5274700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575035" y="5121314"/>
            <a:ext cx="2098716" cy="259583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Academic Staff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7884695-7239-4A80-870F-D22EC8879AF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66630" y="5347914"/>
            <a:ext cx="2376979" cy="801890"/>
          </a:xfrm>
        </p:spPr>
        <p:txBody>
          <a:bodyPr>
            <a:noAutofit/>
          </a:bodyPr>
          <a:lstStyle/>
          <a:p>
            <a:pPr algn="l"/>
            <a:r>
              <a:rPr lang="en-US" sz="1400" b="1" dirty="0"/>
              <a:t>Faculty Manager:</a:t>
            </a:r>
            <a:r>
              <a:rPr lang="en-US" sz="1400" dirty="0"/>
              <a:t>, Contact details; Submissions; Timetables; Pay Claim forms, Medical, Special considerations,  Leave applications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A64A35C-370B-4263-A6DB-E5BD8F93CC2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18807" y="5141360"/>
            <a:ext cx="2098716" cy="25958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Support</a:t>
            </a:r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67C93AA-3D52-4C34-B304-916C57BC5EE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002165" y="5352475"/>
            <a:ext cx="2098717" cy="910336"/>
          </a:xfrm>
        </p:spPr>
        <p:txBody>
          <a:bodyPr>
            <a:noAutofit/>
          </a:bodyPr>
          <a:lstStyle/>
          <a:p>
            <a:r>
              <a:rPr lang="en-US" sz="1600" b="1" dirty="0"/>
              <a:t>Manager:  </a:t>
            </a:r>
            <a:r>
              <a:rPr lang="en-US" sz="1600" dirty="0"/>
              <a:t>Name, contact details; </a:t>
            </a:r>
            <a:r>
              <a:rPr lang="en-US" sz="1600" dirty="0" err="1"/>
              <a:t>payclaim</a:t>
            </a:r>
            <a:r>
              <a:rPr lang="en-US" sz="1600" dirty="0"/>
              <a:t> forms,  Leave applications; Medical, special considerations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54D7DD0-253A-4917-889A-5FA13F52F75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334970" y="5590010"/>
            <a:ext cx="1043525" cy="288682"/>
          </a:xfrm>
        </p:spPr>
        <p:txBody>
          <a:bodyPr/>
          <a:lstStyle/>
          <a:p>
            <a:r>
              <a:rPr lang="en-US" b="1" u="sng" dirty="0">
                <a:solidFill>
                  <a:schemeClr val="accent6"/>
                </a:solidFill>
              </a:rPr>
              <a:t>More Info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EF7971C-E7D3-4947-B77B-16FE0C08811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0466813" y="5914784"/>
            <a:ext cx="1119462" cy="724261"/>
          </a:xfrm>
        </p:spPr>
        <p:txBody>
          <a:bodyPr>
            <a:noAutofit/>
          </a:bodyPr>
          <a:lstStyle/>
          <a:p>
            <a:r>
              <a:rPr lang="en-US" sz="1400" dirty="0"/>
              <a:t>Additional information at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www.ait.ie/gdpr</a:t>
            </a:r>
            <a:endParaRPr lang="en-US" sz="1400" dirty="0"/>
          </a:p>
          <a:p>
            <a:endParaRPr lang="en-US" sz="1260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D96B3CC-717E-4D68-8D11-831D0340C19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rot="3626596">
            <a:off x="10895187" y="7229488"/>
            <a:ext cx="891926" cy="252181"/>
          </a:xfrm>
        </p:spPr>
        <p:txBody>
          <a:bodyPr/>
          <a:lstStyle/>
          <a:p>
            <a:r>
              <a:rPr lang="en-US" sz="1260" b="1" dirty="0">
                <a:solidFill>
                  <a:schemeClr val="tx1"/>
                </a:solidFill>
              </a:rPr>
              <a:t>Social</a:t>
            </a:r>
            <a:r>
              <a:rPr lang="en-US" sz="1260" dirty="0"/>
              <a:t> </a:t>
            </a:r>
            <a:r>
              <a:rPr lang="en-US" sz="1400" b="1" dirty="0">
                <a:solidFill>
                  <a:schemeClr val="tx1"/>
                </a:solidFill>
              </a:rPr>
              <a:t>Club</a:t>
            </a:r>
            <a:endParaRPr lang="en-US" sz="1260" b="1" dirty="0">
              <a:solidFill>
                <a:schemeClr val="tx1"/>
              </a:solidFill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FECAC3CA-8319-4834-85C3-2064A72C48C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 rot="3395431">
            <a:off x="10408790" y="7337949"/>
            <a:ext cx="1092350" cy="684264"/>
          </a:xfrm>
        </p:spPr>
        <p:txBody>
          <a:bodyPr/>
          <a:lstStyle/>
          <a:p>
            <a:r>
              <a:rPr lang="en-US" sz="1400" dirty="0">
                <a:solidFill>
                  <a:srgbClr val="FFFF00"/>
                </a:solidFill>
              </a:rPr>
              <a:t>Name</a:t>
            </a:r>
            <a:r>
              <a:rPr lang="en-US" sz="1260" dirty="0">
                <a:solidFill>
                  <a:srgbClr val="FFFF00"/>
                </a:solidFill>
              </a:rPr>
              <a:t>; Email; Children’s names </a:t>
            </a:r>
            <a:r>
              <a:rPr lang="en-US" sz="1260" dirty="0">
                <a:solidFill>
                  <a:schemeClr val="tx1"/>
                </a:solidFill>
              </a:rPr>
              <a:t>Consent based 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A28D117-B2EF-4EAE-BDC9-DA64D34009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993120" y="7408595"/>
            <a:ext cx="2940174" cy="259583"/>
          </a:xfrm>
        </p:spPr>
        <p:txBody>
          <a:bodyPr/>
          <a:lstStyle/>
          <a:p>
            <a:r>
              <a:rPr lang="en-US" sz="1680" b="1" dirty="0">
                <a:solidFill>
                  <a:schemeClr val="tx1"/>
                </a:solidFill>
              </a:rPr>
              <a:t>End  / Change of Employment 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03A13DAE-7D25-4782-824C-E845C03D6C3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817067" y="7653740"/>
            <a:ext cx="3306191" cy="1002663"/>
          </a:xfrm>
        </p:spPr>
        <p:txBody>
          <a:bodyPr/>
          <a:lstStyle/>
          <a:p>
            <a:pPr algn="l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Pension entitlements to next employer – where relevant, reference requests, Qualification verifications; Records amended on HR and Payroll Systems, sick leave record, 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9D1B5C0-A338-490B-B947-11087FCB5C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222582" y="7444078"/>
            <a:ext cx="2940174" cy="259583"/>
          </a:xfrm>
        </p:spPr>
        <p:txBody>
          <a:bodyPr/>
          <a:lstStyle/>
          <a:p>
            <a:r>
              <a:rPr lang="en-US" sz="1680" b="1" dirty="0"/>
              <a:t>Various Leave Entitlements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8B806D9-B05B-403B-8B86-525AD31CCE5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219510" y="7736440"/>
            <a:ext cx="2940174" cy="904588"/>
          </a:xfrm>
        </p:spPr>
        <p:txBody>
          <a:bodyPr/>
          <a:lstStyle/>
          <a:p>
            <a:r>
              <a:rPr lang="en-US" sz="1600" dirty="0">
                <a:solidFill>
                  <a:srgbClr val="FFFF00"/>
                </a:solidFill>
              </a:rPr>
              <a:t>HR Processes Data; Reports of Leave entitlements which are cumulative will extend across the public sector</a:t>
            </a:r>
          </a:p>
          <a:p>
            <a:endParaRPr lang="en-US" sz="1260" dirty="0">
              <a:solidFill>
                <a:srgbClr val="FFFF00"/>
              </a:solidFill>
            </a:endParaRP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AB99B19-274F-493D-A790-65C0DFE746D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757798" y="7403139"/>
            <a:ext cx="1609121" cy="259583"/>
          </a:xfrm>
        </p:spPr>
        <p:txBody>
          <a:bodyPr/>
          <a:lstStyle/>
          <a:p>
            <a:pPr algn="ctr"/>
            <a:r>
              <a:rPr lang="en-US" sz="1800" b="1" dirty="0"/>
              <a:t>Retirement</a:t>
            </a:r>
          </a:p>
          <a:p>
            <a:endParaRPr lang="en-US" sz="1600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79E5519-1390-405A-9631-0260EF1394C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416418" y="7634948"/>
            <a:ext cx="2376979" cy="742778"/>
          </a:xfrm>
        </p:spPr>
        <p:txBody>
          <a:bodyPr/>
          <a:lstStyle/>
          <a:p>
            <a:pPr algn="l"/>
            <a:r>
              <a:rPr lang="en-US" sz="1600" dirty="0">
                <a:solidFill>
                  <a:srgbClr val="002060"/>
                </a:solidFill>
              </a:rPr>
              <a:t>Pension entitlement; Social Welfare, Records amended on HR and Payroll System; Contact for events post retirement</a:t>
            </a: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63" name="Freeform: Shape 27" title="Icon of envelope">
            <a:extLst>
              <a:ext uri="{FF2B5EF4-FFF2-40B4-BE49-F238E27FC236}">
                <a16:creationId xmlns:a16="http://schemas.microsoft.com/office/drawing/2014/main" id="{EE04F2C3-0F25-449E-B5FF-AFE39C78B2C4}"/>
              </a:ext>
            </a:extLst>
          </p:cNvPr>
          <p:cNvSpPr>
            <a:spLocks/>
          </p:cNvSpPr>
          <p:nvPr/>
        </p:nvSpPr>
        <p:spPr bwMode="auto">
          <a:xfrm>
            <a:off x="10410165" y="3900957"/>
            <a:ext cx="380460" cy="277209"/>
          </a:xfrm>
          <a:custGeom>
            <a:avLst/>
            <a:gdLst>
              <a:gd name="T0" fmla="*/ 4287 w 538715"/>
              <a:gd name="T1" fmla="*/ 391719 h 391122"/>
              <a:gd name="T2" fmla="*/ 4287 w 538715"/>
              <a:gd name="T3" fmla="*/ 4287 h 391122"/>
              <a:gd name="T4" fmla="*/ 540052 w 538715"/>
              <a:gd name="T5" fmla="*/ 4287 h 391122"/>
              <a:gd name="T6" fmla="*/ 540052 w 538715"/>
              <a:gd name="T7" fmla="*/ 391719 h 391122"/>
              <a:gd name="T8" fmla="*/ 4287 w 538715"/>
              <a:gd name="T9" fmla="*/ 391719 h 391122"/>
              <a:gd name="T10" fmla="*/ 482490 w 538715"/>
              <a:gd name="T11" fmla="*/ 357773 h 391122"/>
              <a:gd name="T12" fmla="*/ 353346 w 538715"/>
              <a:gd name="T13" fmla="*/ 232319 h 391122"/>
              <a:gd name="T14" fmla="*/ 377699 w 538715"/>
              <a:gd name="T15" fmla="*/ 208704 h 391122"/>
              <a:gd name="T16" fmla="*/ 506843 w 538715"/>
              <a:gd name="T17" fmla="*/ 334158 h 391122"/>
              <a:gd name="T18" fmla="*/ 506843 w 538715"/>
              <a:gd name="T19" fmla="*/ 53731 h 391122"/>
              <a:gd name="T20" fmla="*/ 283239 w 538715"/>
              <a:gd name="T21" fmla="*/ 224939 h 391122"/>
              <a:gd name="T22" fmla="*/ 272908 w 538715"/>
              <a:gd name="T23" fmla="*/ 228629 h 391122"/>
              <a:gd name="T24" fmla="*/ 262575 w 538715"/>
              <a:gd name="T25" fmla="*/ 224939 h 391122"/>
              <a:gd name="T26" fmla="*/ 38233 w 538715"/>
              <a:gd name="T27" fmla="*/ 54468 h 391122"/>
              <a:gd name="T28" fmla="*/ 38233 w 538715"/>
              <a:gd name="T29" fmla="*/ 334896 h 391122"/>
              <a:gd name="T30" fmla="*/ 167377 w 538715"/>
              <a:gd name="T31" fmla="*/ 209441 h 391122"/>
              <a:gd name="T32" fmla="*/ 191730 w 538715"/>
              <a:gd name="T33" fmla="*/ 233056 h 391122"/>
              <a:gd name="T34" fmla="*/ 62586 w 538715"/>
              <a:gd name="T35" fmla="*/ 358511 h 391122"/>
              <a:gd name="T36" fmla="*/ 482490 w 538715"/>
              <a:gd name="T37" fmla="*/ 357773 h 391122"/>
              <a:gd name="T38" fmla="*/ 482490 w 538715"/>
              <a:gd name="T39" fmla="*/ 357773 h 391122"/>
              <a:gd name="T40" fmla="*/ 272170 w 538715"/>
              <a:gd name="T41" fmla="*/ 190992 h 391122"/>
              <a:gd name="T42" fmla="*/ 473635 w 538715"/>
              <a:gd name="T43" fmla="*/ 36758 h 391122"/>
              <a:gd name="T44" fmla="*/ 69966 w 538715"/>
              <a:gd name="T45" fmla="*/ 36758 h 391122"/>
              <a:gd name="T46" fmla="*/ 272170 w 538715"/>
              <a:gd name="T47" fmla="*/ 190992 h 3911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8715" h="391122">
                <a:moveTo>
                  <a:pt x="4287" y="391719"/>
                </a:moveTo>
                <a:lnTo>
                  <a:pt x="4287" y="4287"/>
                </a:lnTo>
                <a:lnTo>
                  <a:pt x="540051" y="4287"/>
                </a:lnTo>
                <a:lnTo>
                  <a:pt x="540051" y="391719"/>
                </a:lnTo>
                <a:lnTo>
                  <a:pt x="4287" y="391719"/>
                </a:lnTo>
                <a:close/>
                <a:moveTo>
                  <a:pt x="482489" y="357773"/>
                </a:moveTo>
                <a:lnTo>
                  <a:pt x="353345" y="232319"/>
                </a:lnTo>
                <a:lnTo>
                  <a:pt x="377698" y="208704"/>
                </a:lnTo>
                <a:lnTo>
                  <a:pt x="506842" y="334158"/>
                </a:lnTo>
                <a:lnTo>
                  <a:pt x="506842" y="53731"/>
                </a:lnTo>
                <a:lnTo>
                  <a:pt x="283238" y="224939"/>
                </a:lnTo>
                <a:cubicBezTo>
                  <a:pt x="280286" y="227153"/>
                  <a:pt x="276597" y="228629"/>
                  <a:pt x="272907" y="228629"/>
                </a:cubicBezTo>
                <a:cubicBezTo>
                  <a:pt x="269217" y="228629"/>
                  <a:pt x="265527" y="227153"/>
                  <a:pt x="262575" y="224939"/>
                </a:cubicBezTo>
                <a:lnTo>
                  <a:pt x="38233" y="54468"/>
                </a:lnTo>
                <a:lnTo>
                  <a:pt x="38233" y="334896"/>
                </a:lnTo>
                <a:lnTo>
                  <a:pt x="167377" y="209441"/>
                </a:lnTo>
                <a:lnTo>
                  <a:pt x="191730" y="233056"/>
                </a:lnTo>
                <a:lnTo>
                  <a:pt x="62586" y="358511"/>
                </a:lnTo>
                <a:lnTo>
                  <a:pt x="482489" y="357773"/>
                </a:lnTo>
                <a:close/>
                <a:moveTo>
                  <a:pt x="272169" y="190992"/>
                </a:moveTo>
                <a:lnTo>
                  <a:pt x="473634" y="36758"/>
                </a:lnTo>
                <a:lnTo>
                  <a:pt x="69966" y="36758"/>
                </a:lnTo>
                <a:lnTo>
                  <a:pt x="272169" y="19099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 sz="2223"/>
          </a:p>
        </p:txBody>
      </p:sp>
      <p:sp>
        <p:nvSpPr>
          <p:cNvPr id="55" name="Freeform: Shape 4" title="Icon of Magnifying Glass">
            <a:extLst>
              <a:ext uri="{FF2B5EF4-FFF2-40B4-BE49-F238E27FC236}">
                <a16:creationId xmlns:a16="http://schemas.microsoft.com/office/drawing/2014/main" id="{1A1ED435-50A9-4700-A918-12B5B0A50C90}"/>
              </a:ext>
            </a:extLst>
          </p:cNvPr>
          <p:cNvSpPr>
            <a:spLocks/>
          </p:cNvSpPr>
          <p:nvPr/>
        </p:nvSpPr>
        <p:spPr bwMode="auto">
          <a:xfrm rot="6386526" flipV="1">
            <a:off x="4976651" y="3880262"/>
            <a:ext cx="365330" cy="428339"/>
          </a:xfrm>
          <a:custGeom>
            <a:avLst/>
            <a:gdLst>
              <a:gd name="T0" fmla="*/ 388767 w 391122"/>
              <a:gd name="T1" fmla="*/ 372532 h 398502"/>
              <a:gd name="T2" fmla="*/ 286928 w 391122"/>
              <a:gd name="T3" fmla="*/ 259623 h 398502"/>
              <a:gd name="T4" fmla="*/ 320136 w 391122"/>
              <a:gd name="T5" fmla="*/ 162212 h 398502"/>
              <a:gd name="T6" fmla="*/ 162211 w 391122"/>
              <a:gd name="T7" fmla="*/ 4287 h 398502"/>
              <a:gd name="T8" fmla="*/ 4287 w 391122"/>
              <a:gd name="T9" fmla="*/ 162212 h 398502"/>
              <a:gd name="T10" fmla="*/ 162211 w 391122"/>
              <a:gd name="T11" fmla="*/ 320136 h 398502"/>
              <a:gd name="T12" fmla="*/ 262575 w 391122"/>
              <a:gd name="T13" fmla="*/ 283976 h 398502"/>
              <a:gd name="T14" fmla="*/ 362938 w 391122"/>
              <a:gd name="T15" fmla="*/ 395409 h 398502"/>
              <a:gd name="T16" fmla="*/ 388767 w 391122"/>
              <a:gd name="T17" fmla="*/ 372532 h 398502"/>
              <a:gd name="T18" fmla="*/ 162211 w 391122"/>
              <a:gd name="T19" fmla="*/ 286190 h 398502"/>
              <a:gd name="T20" fmla="*/ 38971 w 391122"/>
              <a:gd name="T21" fmla="*/ 162950 h 398502"/>
              <a:gd name="T22" fmla="*/ 162211 w 391122"/>
              <a:gd name="T23" fmla="*/ 39709 h 398502"/>
              <a:gd name="T24" fmla="*/ 285452 w 391122"/>
              <a:gd name="T25" fmla="*/ 162950 h 398502"/>
              <a:gd name="T26" fmla="*/ 162211 w 391122"/>
              <a:gd name="T27" fmla="*/ 286190 h 3985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122" h="398502">
                <a:moveTo>
                  <a:pt x="388767" y="372532"/>
                </a:moveTo>
                <a:lnTo>
                  <a:pt x="286928" y="259623"/>
                </a:lnTo>
                <a:cubicBezTo>
                  <a:pt x="307591" y="233056"/>
                  <a:pt x="320136" y="199110"/>
                  <a:pt x="320136" y="162212"/>
                </a:cubicBezTo>
                <a:cubicBezTo>
                  <a:pt x="320136" y="75132"/>
                  <a:pt x="249291" y="4287"/>
                  <a:pt x="162211" y="4287"/>
                </a:cubicBezTo>
                <a:cubicBezTo>
                  <a:pt x="75131" y="4287"/>
                  <a:pt x="4287" y="75132"/>
                  <a:pt x="4287" y="162212"/>
                </a:cubicBezTo>
                <a:cubicBezTo>
                  <a:pt x="4287" y="249292"/>
                  <a:pt x="75131" y="320136"/>
                  <a:pt x="162211" y="320136"/>
                </a:cubicBezTo>
                <a:cubicBezTo>
                  <a:pt x="200586" y="320136"/>
                  <a:pt x="235270" y="306853"/>
                  <a:pt x="262575" y="283976"/>
                </a:cubicBezTo>
                <a:lnTo>
                  <a:pt x="362938" y="395409"/>
                </a:lnTo>
                <a:lnTo>
                  <a:pt x="388767" y="372532"/>
                </a:lnTo>
                <a:close/>
                <a:moveTo>
                  <a:pt x="162211" y="286190"/>
                </a:moveTo>
                <a:cubicBezTo>
                  <a:pt x="94318" y="286190"/>
                  <a:pt x="38971" y="230843"/>
                  <a:pt x="38971" y="162950"/>
                </a:cubicBezTo>
                <a:cubicBezTo>
                  <a:pt x="38971" y="95057"/>
                  <a:pt x="94318" y="39709"/>
                  <a:pt x="162211" y="39709"/>
                </a:cubicBezTo>
                <a:cubicBezTo>
                  <a:pt x="230104" y="39709"/>
                  <a:pt x="285452" y="95057"/>
                  <a:pt x="285452" y="162950"/>
                </a:cubicBezTo>
                <a:cubicBezTo>
                  <a:pt x="285452" y="230843"/>
                  <a:pt x="230104" y="286190"/>
                  <a:pt x="162211" y="286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 sz="2223"/>
          </a:p>
        </p:txBody>
      </p:sp>
      <p:grpSp>
        <p:nvGrpSpPr>
          <p:cNvPr id="60" name="Group 67" title="Icon of padlock">
            <a:extLst>
              <a:ext uri="{FF2B5EF4-FFF2-40B4-BE49-F238E27FC236}">
                <a16:creationId xmlns:a16="http://schemas.microsoft.com/office/drawing/2014/main" id="{FFDC0D86-8FAC-44B0-9662-705F7C62D3DC}"/>
              </a:ext>
            </a:extLst>
          </p:cNvPr>
          <p:cNvGrpSpPr>
            <a:grpSpLocks/>
          </p:cNvGrpSpPr>
          <p:nvPr/>
        </p:nvGrpSpPr>
        <p:grpSpPr bwMode="auto">
          <a:xfrm>
            <a:off x="976517" y="4354353"/>
            <a:ext cx="399633" cy="557850"/>
            <a:chOff x="2700513" y="4675360"/>
            <a:chExt cx="464919" cy="649411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Freeform: Shape 28">
              <a:extLst>
                <a:ext uri="{FF2B5EF4-FFF2-40B4-BE49-F238E27FC236}">
                  <a16:creationId xmlns:a16="http://schemas.microsoft.com/office/drawing/2014/main" id="{8CC1DE61-FAA2-45F8-8458-2546E482B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513" y="4675360"/>
              <a:ext cx="464919" cy="649411"/>
            </a:xfrm>
            <a:custGeom>
              <a:avLst/>
              <a:gdLst>
                <a:gd name="T0" fmla="*/ 5535 w 464919"/>
                <a:gd name="T1" fmla="*/ 651256 h 649410"/>
                <a:gd name="T2" fmla="*/ 5535 w 464919"/>
                <a:gd name="T3" fmla="*/ 252016 h 649410"/>
                <a:gd name="T4" fmla="*/ 63834 w 464919"/>
                <a:gd name="T5" fmla="*/ 252016 h 649410"/>
                <a:gd name="T6" fmla="*/ 63834 w 464919"/>
                <a:gd name="T7" fmla="*/ 176743 h 649410"/>
                <a:gd name="T8" fmla="*/ 235042 w 464919"/>
                <a:gd name="T9" fmla="*/ 5535 h 649410"/>
                <a:gd name="T10" fmla="*/ 406251 w 464919"/>
                <a:gd name="T11" fmla="*/ 176743 h 649410"/>
                <a:gd name="T12" fmla="*/ 406251 w 464919"/>
                <a:gd name="T13" fmla="*/ 201834 h 649410"/>
                <a:gd name="T14" fmla="*/ 365662 w 464919"/>
                <a:gd name="T15" fmla="*/ 201834 h 649410"/>
                <a:gd name="T16" fmla="*/ 365662 w 464919"/>
                <a:gd name="T17" fmla="*/ 176743 h 649410"/>
                <a:gd name="T18" fmla="*/ 235042 w 464919"/>
                <a:gd name="T19" fmla="*/ 46123 h 649410"/>
                <a:gd name="T20" fmla="*/ 104422 w 464919"/>
                <a:gd name="T21" fmla="*/ 176743 h 649410"/>
                <a:gd name="T22" fmla="*/ 104422 w 464919"/>
                <a:gd name="T23" fmla="*/ 252016 h 649410"/>
                <a:gd name="T24" fmla="*/ 463074 w 464919"/>
                <a:gd name="T25" fmla="*/ 252016 h 649410"/>
                <a:gd name="T26" fmla="*/ 463074 w 464919"/>
                <a:gd name="T27" fmla="*/ 651256 h 649410"/>
                <a:gd name="T28" fmla="*/ 5535 w 464919"/>
                <a:gd name="T29" fmla="*/ 651256 h 649410"/>
                <a:gd name="T30" fmla="*/ 423224 w 464919"/>
                <a:gd name="T31" fmla="*/ 611406 h 649410"/>
                <a:gd name="T32" fmla="*/ 423224 w 464919"/>
                <a:gd name="T33" fmla="*/ 292604 h 649410"/>
                <a:gd name="T34" fmla="*/ 46123 w 464919"/>
                <a:gd name="T35" fmla="*/ 292604 h 649410"/>
                <a:gd name="T36" fmla="*/ 46123 w 464919"/>
                <a:gd name="T37" fmla="*/ 610668 h 649410"/>
                <a:gd name="T38" fmla="*/ 423224 w 464919"/>
                <a:gd name="T39" fmla="*/ 610668 h 649410"/>
                <a:gd name="T40" fmla="*/ 423224 w 464919"/>
                <a:gd name="T41" fmla="*/ 611406 h 64941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4919" h="649410">
                  <a:moveTo>
                    <a:pt x="5535" y="651255"/>
                  </a:moveTo>
                  <a:lnTo>
                    <a:pt x="5535" y="252016"/>
                  </a:lnTo>
                  <a:lnTo>
                    <a:pt x="63834" y="252016"/>
                  </a:lnTo>
                  <a:lnTo>
                    <a:pt x="63834" y="176743"/>
                  </a:lnTo>
                  <a:cubicBezTo>
                    <a:pt x="63834" y="82283"/>
                    <a:pt x="140583" y="5535"/>
                    <a:pt x="235042" y="5535"/>
                  </a:cubicBezTo>
                  <a:cubicBezTo>
                    <a:pt x="329502" y="5535"/>
                    <a:pt x="406251" y="82283"/>
                    <a:pt x="406251" y="176743"/>
                  </a:cubicBezTo>
                  <a:lnTo>
                    <a:pt x="406251" y="201834"/>
                  </a:lnTo>
                  <a:lnTo>
                    <a:pt x="365662" y="201834"/>
                  </a:lnTo>
                  <a:lnTo>
                    <a:pt x="365662" y="176743"/>
                  </a:lnTo>
                  <a:cubicBezTo>
                    <a:pt x="365662" y="104422"/>
                    <a:pt x="307363" y="46123"/>
                    <a:pt x="235042" y="46123"/>
                  </a:cubicBezTo>
                  <a:cubicBezTo>
                    <a:pt x="162722" y="46123"/>
                    <a:pt x="104422" y="104422"/>
                    <a:pt x="104422" y="176743"/>
                  </a:cubicBezTo>
                  <a:lnTo>
                    <a:pt x="104422" y="252016"/>
                  </a:lnTo>
                  <a:lnTo>
                    <a:pt x="463074" y="252016"/>
                  </a:lnTo>
                  <a:lnTo>
                    <a:pt x="463074" y="651255"/>
                  </a:lnTo>
                  <a:lnTo>
                    <a:pt x="5535" y="651255"/>
                  </a:lnTo>
                  <a:close/>
                  <a:moveTo>
                    <a:pt x="423224" y="611405"/>
                  </a:moveTo>
                  <a:lnTo>
                    <a:pt x="423224" y="292604"/>
                  </a:lnTo>
                  <a:lnTo>
                    <a:pt x="46123" y="292604"/>
                  </a:lnTo>
                  <a:lnTo>
                    <a:pt x="46123" y="610667"/>
                  </a:lnTo>
                  <a:lnTo>
                    <a:pt x="423224" y="610667"/>
                  </a:lnTo>
                  <a:lnTo>
                    <a:pt x="423224" y="6114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2223"/>
            </a:p>
          </p:txBody>
        </p:sp>
        <p:sp>
          <p:nvSpPr>
            <p:cNvPr id="62" name="Freeform: Shape 29">
              <a:extLst>
                <a:ext uri="{FF2B5EF4-FFF2-40B4-BE49-F238E27FC236}">
                  <a16:creationId xmlns:a16="http://schemas.microsoft.com/office/drawing/2014/main" id="{7207F965-4E1B-41D7-AC86-83096885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694" y="5024418"/>
              <a:ext cx="88556" cy="199251"/>
            </a:xfrm>
            <a:custGeom>
              <a:avLst/>
              <a:gdLst>
                <a:gd name="T0" fmla="*/ 26936 w 88556"/>
                <a:gd name="T1" fmla="*/ 200358 h 199251"/>
                <a:gd name="T2" fmla="*/ 26936 w 88556"/>
                <a:gd name="T3" fmla="*/ 83021 h 199251"/>
                <a:gd name="T4" fmla="*/ 5535 w 88556"/>
                <a:gd name="T5" fmla="*/ 46861 h 199251"/>
                <a:gd name="T6" fmla="*/ 46861 w 88556"/>
                <a:gd name="T7" fmla="*/ 5535 h 199251"/>
                <a:gd name="T8" fmla="*/ 88187 w 88556"/>
                <a:gd name="T9" fmla="*/ 46861 h 199251"/>
                <a:gd name="T10" fmla="*/ 66786 w 88556"/>
                <a:gd name="T11" fmla="*/ 83021 h 199251"/>
                <a:gd name="T12" fmla="*/ 66786 w 88556"/>
                <a:gd name="T13" fmla="*/ 200358 h 199251"/>
                <a:gd name="T14" fmla="*/ 26936 w 88556"/>
                <a:gd name="T15" fmla="*/ 200358 h 199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556" h="199251">
                  <a:moveTo>
                    <a:pt x="26936" y="200358"/>
                  </a:moveTo>
                  <a:lnTo>
                    <a:pt x="26936" y="83021"/>
                  </a:lnTo>
                  <a:cubicBezTo>
                    <a:pt x="13652" y="75642"/>
                    <a:pt x="5535" y="61620"/>
                    <a:pt x="5535" y="46861"/>
                  </a:cubicBezTo>
                  <a:cubicBezTo>
                    <a:pt x="5535" y="23984"/>
                    <a:pt x="23984" y="5535"/>
                    <a:pt x="46861" y="5535"/>
                  </a:cubicBezTo>
                  <a:cubicBezTo>
                    <a:pt x="69738" y="5535"/>
                    <a:pt x="88187" y="23984"/>
                    <a:pt x="88187" y="46861"/>
                  </a:cubicBezTo>
                  <a:cubicBezTo>
                    <a:pt x="88187" y="61620"/>
                    <a:pt x="80069" y="75642"/>
                    <a:pt x="66786" y="83021"/>
                  </a:cubicBezTo>
                  <a:lnTo>
                    <a:pt x="66786" y="200358"/>
                  </a:lnTo>
                  <a:lnTo>
                    <a:pt x="26936" y="2003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2223"/>
            </a:p>
          </p:txBody>
        </p:sp>
      </p:grpSp>
      <p:grpSp>
        <p:nvGrpSpPr>
          <p:cNvPr id="2" name="Group 1" title="Icon of Gear">
            <a:extLst>
              <a:ext uri="{FF2B5EF4-FFF2-40B4-BE49-F238E27FC236}">
                <a16:creationId xmlns:a16="http://schemas.microsoft.com/office/drawing/2014/main" id="{40D2215B-6E10-4820-A790-1CEF031FBDFD}"/>
              </a:ext>
            </a:extLst>
          </p:cNvPr>
          <p:cNvGrpSpPr/>
          <p:nvPr/>
        </p:nvGrpSpPr>
        <p:grpSpPr>
          <a:xfrm>
            <a:off x="10319884" y="5112179"/>
            <a:ext cx="381177" cy="380114"/>
            <a:chOff x="6450013" y="3575050"/>
            <a:chExt cx="568325" cy="566738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: Shape 20">
              <a:extLst>
                <a:ext uri="{FF2B5EF4-FFF2-40B4-BE49-F238E27FC236}">
                  <a16:creationId xmlns:a16="http://schemas.microsoft.com/office/drawing/2014/main" id="{626B5AE5-EF20-402E-884C-C3A0B78D0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575050"/>
              <a:ext cx="568325" cy="566738"/>
            </a:xfrm>
            <a:custGeom>
              <a:avLst/>
              <a:gdLst/>
              <a:ahLst/>
              <a:cxnLst/>
              <a:rect l="0" t="0" r="r" b="b"/>
              <a:pathLst>
                <a:path w="568234" h="568234">
                  <a:moveTo>
                    <a:pt x="566389" y="311791"/>
                  </a:moveTo>
                  <a:lnTo>
                    <a:pt x="566389" y="260133"/>
                  </a:lnTo>
                  <a:lnTo>
                    <a:pt x="521374" y="260133"/>
                  </a:lnTo>
                  <a:cubicBezTo>
                    <a:pt x="519898" y="246112"/>
                    <a:pt x="516946" y="232829"/>
                    <a:pt x="513256" y="220283"/>
                  </a:cubicBezTo>
                  <a:lnTo>
                    <a:pt x="555320" y="202572"/>
                  </a:lnTo>
                  <a:lnTo>
                    <a:pt x="535395" y="154604"/>
                  </a:lnTo>
                  <a:lnTo>
                    <a:pt x="493331" y="171577"/>
                  </a:lnTo>
                  <a:cubicBezTo>
                    <a:pt x="486689" y="159770"/>
                    <a:pt x="479309" y="147962"/>
                    <a:pt x="470454" y="137631"/>
                  </a:cubicBezTo>
                  <a:lnTo>
                    <a:pt x="502187" y="105898"/>
                  </a:lnTo>
                  <a:lnTo>
                    <a:pt x="466026" y="69738"/>
                  </a:lnTo>
                  <a:lnTo>
                    <a:pt x="434294" y="101470"/>
                  </a:lnTo>
                  <a:cubicBezTo>
                    <a:pt x="423962" y="92615"/>
                    <a:pt x="412155" y="85235"/>
                    <a:pt x="400347" y="78593"/>
                  </a:cubicBezTo>
                  <a:lnTo>
                    <a:pt x="417321" y="36529"/>
                  </a:lnTo>
                  <a:lnTo>
                    <a:pt x="369353" y="16604"/>
                  </a:lnTo>
                  <a:lnTo>
                    <a:pt x="351641" y="58668"/>
                  </a:lnTo>
                  <a:cubicBezTo>
                    <a:pt x="338358" y="54979"/>
                    <a:pt x="325075" y="52027"/>
                    <a:pt x="311791" y="50551"/>
                  </a:cubicBezTo>
                  <a:lnTo>
                    <a:pt x="311791" y="5535"/>
                  </a:lnTo>
                  <a:lnTo>
                    <a:pt x="260133" y="5535"/>
                  </a:lnTo>
                  <a:lnTo>
                    <a:pt x="260133" y="50551"/>
                  </a:lnTo>
                  <a:cubicBezTo>
                    <a:pt x="246112" y="52027"/>
                    <a:pt x="232829" y="54979"/>
                    <a:pt x="220283" y="58668"/>
                  </a:cubicBezTo>
                  <a:lnTo>
                    <a:pt x="202572" y="16604"/>
                  </a:lnTo>
                  <a:lnTo>
                    <a:pt x="154604" y="36529"/>
                  </a:lnTo>
                  <a:lnTo>
                    <a:pt x="171577" y="78593"/>
                  </a:lnTo>
                  <a:cubicBezTo>
                    <a:pt x="159770" y="85235"/>
                    <a:pt x="147963" y="92615"/>
                    <a:pt x="137631" y="101470"/>
                  </a:cubicBezTo>
                  <a:lnTo>
                    <a:pt x="105898" y="69738"/>
                  </a:lnTo>
                  <a:lnTo>
                    <a:pt x="69738" y="105898"/>
                  </a:lnTo>
                  <a:lnTo>
                    <a:pt x="101470" y="137631"/>
                  </a:lnTo>
                  <a:cubicBezTo>
                    <a:pt x="92615" y="147962"/>
                    <a:pt x="85236" y="159770"/>
                    <a:pt x="78594" y="171577"/>
                  </a:cubicBezTo>
                  <a:lnTo>
                    <a:pt x="36529" y="154604"/>
                  </a:lnTo>
                  <a:lnTo>
                    <a:pt x="16604" y="202572"/>
                  </a:lnTo>
                  <a:lnTo>
                    <a:pt x="58668" y="220283"/>
                  </a:lnTo>
                  <a:cubicBezTo>
                    <a:pt x="54979" y="233566"/>
                    <a:pt x="52027" y="246850"/>
                    <a:pt x="50551" y="260133"/>
                  </a:cubicBezTo>
                  <a:lnTo>
                    <a:pt x="5535" y="260133"/>
                  </a:lnTo>
                  <a:lnTo>
                    <a:pt x="5535" y="311791"/>
                  </a:lnTo>
                  <a:lnTo>
                    <a:pt x="50551" y="311791"/>
                  </a:lnTo>
                  <a:cubicBezTo>
                    <a:pt x="52027" y="325812"/>
                    <a:pt x="54979" y="339096"/>
                    <a:pt x="58668" y="351641"/>
                  </a:cubicBezTo>
                  <a:lnTo>
                    <a:pt x="16604" y="369352"/>
                  </a:lnTo>
                  <a:lnTo>
                    <a:pt x="36529" y="417320"/>
                  </a:lnTo>
                  <a:lnTo>
                    <a:pt x="78594" y="400347"/>
                  </a:lnTo>
                  <a:cubicBezTo>
                    <a:pt x="85236" y="412154"/>
                    <a:pt x="92615" y="423962"/>
                    <a:pt x="101470" y="434293"/>
                  </a:cubicBezTo>
                  <a:lnTo>
                    <a:pt x="69738" y="466026"/>
                  </a:lnTo>
                  <a:lnTo>
                    <a:pt x="105898" y="502186"/>
                  </a:lnTo>
                  <a:lnTo>
                    <a:pt x="137631" y="470454"/>
                  </a:lnTo>
                  <a:cubicBezTo>
                    <a:pt x="147963" y="479309"/>
                    <a:pt x="159770" y="486689"/>
                    <a:pt x="171577" y="493331"/>
                  </a:cubicBezTo>
                  <a:lnTo>
                    <a:pt x="154604" y="535395"/>
                  </a:lnTo>
                  <a:lnTo>
                    <a:pt x="202572" y="555320"/>
                  </a:lnTo>
                  <a:lnTo>
                    <a:pt x="220283" y="513256"/>
                  </a:lnTo>
                  <a:cubicBezTo>
                    <a:pt x="233567" y="516946"/>
                    <a:pt x="246850" y="519898"/>
                    <a:pt x="260133" y="521373"/>
                  </a:cubicBezTo>
                  <a:lnTo>
                    <a:pt x="260133" y="566389"/>
                  </a:lnTo>
                  <a:lnTo>
                    <a:pt x="311791" y="566389"/>
                  </a:lnTo>
                  <a:lnTo>
                    <a:pt x="311791" y="521373"/>
                  </a:lnTo>
                  <a:cubicBezTo>
                    <a:pt x="325812" y="519898"/>
                    <a:pt x="339096" y="516946"/>
                    <a:pt x="351641" y="513256"/>
                  </a:cubicBezTo>
                  <a:lnTo>
                    <a:pt x="369353" y="555320"/>
                  </a:lnTo>
                  <a:lnTo>
                    <a:pt x="417321" y="535395"/>
                  </a:lnTo>
                  <a:lnTo>
                    <a:pt x="400347" y="493331"/>
                  </a:lnTo>
                  <a:cubicBezTo>
                    <a:pt x="412155" y="486689"/>
                    <a:pt x="423962" y="479309"/>
                    <a:pt x="434294" y="470454"/>
                  </a:cubicBezTo>
                  <a:lnTo>
                    <a:pt x="466026" y="502186"/>
                  </a:lnTo>
                  <a:lnTo>
                    <a:pt x="502187" y="466026"/>
                  </a:lnTo>
                  <a:lnTo>
                    <a:pt x="470454" y="434293"/>
                  </a:lnTo>
                  <a:cubicBezTo>
                    <a:pt x="479309" y="423962"/>
                    <a:pt x="486689" y="412154"/>
                    <a:pt x="493331" y="400347"/>
                  </a:cubicBezTo>
                  <a:lnTo>
                    <a:pt x="535395" y="417320"/>
                  </a:lnTo>
                  <a:lnTo>
                    <a:pt x="555320" y="369352"/>
                  </a:lnTo>
                  <a:lnTo>
                    <a:pt x="513256" y="351641"/>
                  </a:lnTo>
                  <a:cubicBezTo>
                    <a:pt x="516946" y="338358"/>
                    <a:pt x="519898" y="325074"/>
                    <a:pt x="521374" y="311791"/>
                  </a:cubicBezTo>
                  <a:lnTo>
                    <a:pt x="566389" y="311791"/>
                  </a:lnTo>
                  <a:close/>
                  <a:moveTo>
                    <a:pt x="286700" y="480047"/>
                  </a:moveTo>
                  <a:cubicBezTo>
                    <a:pt x="179695" y="480047"/>
                    <a:pt x="92615" y="392967"/>
                    <a:pt x="92615" y="285962"/>
                  </a:cubicBezTo>
                  <a:cubicBezTo>
                    <a:pt x="92615" y="178957"/>
                    <a:pt x="179695" y="91877"/>
                    <a:pt x="286700" y="91877"/>
                  </a:cubicBezTo>
                  <a:cubicBezTo>
                    <a:pt x="393706" y="91877"/>
                    <a:pt x="480785" y="178957"/>
                    <a:pt x="480785" y="285962"/>
                  </a:cubicBezTo>
                  <a:cubicBezTo>
                    <a:pt x="480785" y="392967"/>
                    <a:pt x="393706" y="480047"/>
                    <a:pt x="286700" y="4800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2223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:a16="http://schemas.microsoft.com/office/drawing/2014/main" id="{C300BE06-8F6C-4D83-8A5A-7B241A2FB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2569" y="3702376"/>
              <a:ext cx="303213" cy="303212"/>
            </a:xfrm>
            <a:custGeom>
              <a:avLst/>
              <a:gdLst>
                <a:gd name="T0" fmla="*/ 153128 w 302566"/>
                <a:gd name="T1" fmla="*/ 5535 h 302566"/>
                <a:gd name="T2" fmla="*/ 5535 w 302566"/>
                <a:gd name="T3" fmla="*/ 153128 h 302566"/>
                <a:gd name="T4" fmla="*/ 153128 w 302566"/>
                <a:gd name="T5" fmla="*/ 300721 h 302566"/>
                <a:gd name="T6" fmla="*/ 300721 w 302566"/>
                <a:gd name="T7" fmla="*/ 153128 h 302566"/>
                <a:gd name="T8" fmla="*/ 153128 w 302566"/>
                <a:gd name="T9" fmla="*/ 5535 h 302566"/>
                <a:gd name="T10" fmla="*/ 153128 w 302566"/>
                <a:gd name="T11" fmla="*/ 255705 h 302566"/>
                <a:gd name="T12" fmla="*/ 50551 w 302566"/>
                <a:gd name="T13" fmla="*/ 153128 h 302566"/>
                <a:gd name="T14" fmla="*/ 153128 w 302566"/>
                <a:gd name="T15" fmla="*/ 50551 h 302566"/>
                <a:gd name="T16" fmla="*/ 255705 w 302566"/>
                <a:gd name="T17" fmla="*/ 153128 h 302566"/>
                <a:gd name="T18" fmla="*/ 153128 w 302566"/>
                <a:gd name="T19" fmla="*/ 255705 h 3025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2566" h="302566">
                  <a:moveTo>
                    <a:pt x="153128" y="5535"/>
                  </a:moveTo>
                  <a:cubicBezTo>
                    <a:pt x="71952" y="5535"/>
                    <a:pt x="5535" y="71952"/>
                    <a:pt x="5535" y="153128"/>
                  </a:cubicBezTo>
                  <a:cubicBezTo>
                    <a:pt x="5535" y="234304"/>
                    <a:pt x="71952" y="300721"/>
                    <a:pt x="153128" y="300721"/>
                  </a:cubicBezTo>
                  <a:cubicBezTo>
                    <a:pt x="234304" y="300721"/>
                    <a:pt x="300721" y="234304"/>
                    <a:pt x="300721" y="153128"/>
                  </a:cubicBezTo>
                  <a:cubicBezTo>
                    <a:pt x="300721" y="71952"/>
                    <a:pt x="234304" y="5535"/>
                    <a:pt x="153128" y="5535"/>
                  </a:cubicBezTo>
                  <a:close/>
                  <a:moveTo>
                    <a:pt x="153128" y="255705"/>
                  </a:moveTo>
                  <a:cubicBezTo>
                    <a:pt x="96305" y="255705"/>
                    <a:pt x="50551" y="209952"/>
                    <a:pt x="50551" y="153128"/>
                  </a:cubicBezTo>
                  <a:cubicBezTo>
                    <a:pt x="50551" y="96305"/>
                    <a:pt x="96305" y="50551"/>
                    <a:pt x="153128" y="50551"/>
                  </a:cubicBezTo>
                  <a:cubicBezTo>
                    <a:pt x="209952" y="50551"/>
                    <a:pt x="255705" y="96305"/>
                    <a:pt x="255705" y="153128"/>
                  </a:cubicBezTo>
                  <a:cubicBezTo>
                    <a:pt x="255705" y="209214"/>
                    <a:pt x="209213" y="255705"/>
                    <a:pt x="153128" y="255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2223" dirty="0"/>
            </a:p>
          </p:txBody>
        </p:sp>
      </p:grpSp>
      <p:sp>
        <p:nvSpPr>
          <p:cNvPr id="26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1244331" y="6954007"/>
            <a:ext cx="529177" cy="661331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223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7546" y="1740302"/>
            <a:ext cx="1001378" cy="84301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46" y="6872454"/>
            <a:ext cx="939763" cy="770512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1258924" y="8857201"/>
            <a:ext cx="9326125" cy="807913"/>
          </a:xfrm>
          <a:prstGeom prst="rect">
            <a:avLst/>
          </a:prstGeom>
          <a:noFill/>
        </p:spPr>
        <p:txBody>
          <a:bodyPr wrap="square" lIns="96012" tIns="48006" rIns="96012" bIns="48006">
            <a:spAutoFit/>
          </a:bodyPr>
          <a:lstStyle/>
          <a:p>
            <a:pPr algn="ctr"/>
            <a:r>
              <a:rPr lang="en-US" sz="4620" i="1" dirty="0">
                <a:ln w="0"/>
                <a:solidFill>
                  <a:srgbClr val="2C4788"/>
                </a:solidFill>
                <a:latin typeface="Eras Bold ITC" panose="020B0907030504020204" pitchFamily="34" charset="0"/>
              </a:rPr>
              <a:t>TUS STAFF - DATA JOURNEY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90981D-72C4-476E-A6B5-70E1E6C7AD5E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71af3243-3dd4-4a8d-8c0d-dd76da1f02a5"/>
    <ds:schemaRef ds:uri="http://purl.org/dc/elements/1.1/"/>
    <ds:schemaRef ds:uri="16c05727-aa75-4e4a-9b5f-8a80a116589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097422-3948-4F6F-B390-CE733BA37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5EB9D-7CF7-4BCF-B9A7-CEBF7BA0E7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339</Words>
  <Application>Microsoft Office PowerPoint</Application>
  <PresentationFormat>A3 Paper (297x420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Eras Bold ITC</vt:lpstr>
      <vt:lpstr>Retrospect</vt:lpstr>
      <vt:lpstr>Slide Title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2021-01-04T12:45:48Z</dcterms:created>
  <dcterms:modified xsi:type="dcterms:W3CDTF">2022-01-17T17:18:32Z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