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58" r:id="rId4"/>
    <p:sldId id="260" r:id="rId5"/>
    <p:sldId id="267" r:id="rId6"/>
    <p:sldId id="266" r:id="rId7"/>
    <p:sldId id="269" r:id="rId8"/>
    <p:sldId id="265" r:id="rId9"/>
    <p:sldId id="261" r:id="rId10"/>
    <p:sldId id="268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9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076" autoAdjust="0"/>
  </p:normalViewPr>
  <p:slideViewPr>
    <p:cSldViewPr snapToGrid="0">
      <p:cViewPr varScale="1">
        <p:scale>
          <a:sx n="39" d="100"/>
          <a:sy n="39" d="100"/>
        </p:scale>
        <p:origin x="52" y="4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F5FB7-4A0F-433C-A7DE-77423388685C}" type="datetimeFigureOut">
              <a:rPr lang="en-IE" smtClean="0"/>
              <a:t>09/02/2024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FB248-FD59-4212-92F0-A2625A26A89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84412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93F0B-A272-4CBB-9FF3-E752583358C6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3717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IE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7717E-98BD-4609-A25B-5D34469EA3A3}" type="slidenum">
              <a:rPr lang="en-IE" smtClean="0"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68020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IE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7717E-98BD-4609-A25B-5D34469EA3A3}" type="slidenum">
              <a:rPr lang="en-IE" smtClean="0"/>
              <a:t>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80345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IE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7717E-98BD-4609-A25B-5D34469EA3A3}" type="slidenum">
              <a:rPr lang="en-IE" smtClean="0"/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64809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FB248-FD59-4212-92F0-A2625A26A89E}" type="slidenum">
              <a:rPr lang="en-IE" smtClean="0"/>
              <a:t>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9227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FB248-FD59-4212-92F0-A2625A26A89E}" type="slidenum">
              <a:rPr lang="en-IE" smtClean="0"/>
              <a:t>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23693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FB248-FD59-4212-92F0-A2625A26A89E}" type="slidenum">
              <a:rPr lang="en-IE" smtClean="0"/>
              <a:t>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37135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FB248-FD59-4212-92F0-A2625A26A89E}" type="slidenum">
              <a:rPr lang="en-IE" smtClean="0"/>
              <a:t>11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43218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FB248-FD59-4212-92F0-A2625A26A89E}" type="slidenum">
              <a:rPr lang="en-IE" smtClean="0"/>
              <a:t>12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21106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Col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1695"/>
            <a:ext cx="12192000" cy="1439333"/>
          </a:xfrm>
          <a:prstGeom prst="rect">
            <a:avLst/>
          </a:prstGeom>
          <a:solidFill>
            <a:srgbClr val="0058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11378"/>
            <a:ext cx="12192000" cy="237067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96825"/>
            <a:ext cx="10972800" cy="7318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2000">
                <a:solidFill>
                  <a:srgbClr val="00AFA3"/>
                </a:solidFill>
              </a:defRPr>
            </a:lvl1pPr>
            <a:lvl2pPr marL="359982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2pPr>
            <a:lvl3pPr marL="719964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3pPr>
            <a:lvl4pPr marL="1079946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4pPr>
            <a:lvl5pPr marL="1439928" indent="0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Arial"/>
              <a:buNone/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09600" y="2528655"/>
            <a:ext cx="10972800" cy="3588644"/>
          </a:xfrm>
          <a:prstGeom prst="rect">
            <a:avLst/>
          </a:prstGeom>
        </p:spPr>
        <p:txBody>
          <a:bodyPr lIns="0" tIns="0" rIns="0" bIns="0" anchor="t" anchorCtr="0"/>
          <a:lstStyle>
            <a:lvl1pPr marL="359982" indent="-359982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591" algn="l"/>
              </a:tabLst>
              <a:defRPr sz="1600">
                <a:solidFill>
                  <a:srgbClr val="006DB5"/>
                </a:solidFill>
              </a:defRPr>
            </a:lvl1pPr>
            <a:lvl2pPr marL="719964" indent="-359982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591" algn="l"/>
              </a:tabLst>
              <a:defRPr sz="1600">
                <a:solidFill>
                  <a:srgbClr val="006DB5"/>
                </a:solidFill>
              </a:defRPr>
            </a:lvl2pPr>
            <a:lvl3pPr marL="1079946" indent="-359982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591" algn="l"/>
              </a:tabLst>
              <a:defRPr sz="1600">
                <a:solidFill>
                  <a:srgbClr val="006DB5"/>
                </a:solidFill>
              </a:defRPr>
            </a:lvl3pPr>
            <a:lvl4pPr marL="1439928" indent="-359982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591" algn="l"/>
              </a:tabLst>
              <a:defRPr sz="1600">
                <a:solidFill>
                  <a:srgbClr val="006DB5"/>
                </a:solidFill>
              </a:defRPr>
            </a:lvl4pPr>
            <a:lvl5pPr marL="1799910" indent="-359982"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591" algn="l"/>
              </a:tabLst>
              <a:defRPr sz="1600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19733" y="6"/>
            <a:ext cx="2167467" cy="14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0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318006" y="-21696"/>
            <a:ext cx="7873999" cy="6879696"/>
          </a:xfrm>
          <a:prstGeom prst="rect">
            <a:avLst/>
          </a:prstGeom>
          <a:solidFill>
            <a:srgbClr val="0058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759621" y="3299621"/>
            <a:ext cx="6879697" cy="237069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4656"/>
          <a:stretch/>
        </p:blipFill>
        <p:spPr>
          <a:xfrm>
            <a:off x="-50800" y="2244979"/>
            <a:ext cx="4097867" cy="156807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318005" y="-21696"/>
            <a:ext cx="7899399" cy="5760000"/>
          </a:xfrm>
          <a:prstGeom prst="rect">
            <a:avLst/>
          </a:prstGeom>
        </p:spPr>
        <p:txBody>
          <a:bodyPr lIns="360000" tIns="0" rIns="360000" bIns="144000" anchor="ctr" anchorCtr="0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18000" y="5738285"/>
            <a:ext cx="7920000" cy="1119716"/>
          </a:xfrm>
          <a:prstGeom prst="rect">
            <a:avLst/>
          </a:prstGeom>
        </p:spPr>
        <p:txBody>
          <a:bodyPr vert="horz" lIns="0" tIns="0" rIns="0" bIns="72000" anchor="ctr"/>
          <a:lstStyle>
            <a:lvl1pPr marL="0" indent="0" algn="ctr">
              <a:spcBef>
                <a:spcPts val="2088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spcBef>
                <a:spcPts val="2088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64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60C2CA-72D5-13A3-90EF-53F3CDCAC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A6019-5437-E0EA-9079-442F7969F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85BEF-CE1C-8395-8812-50C0BD1867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50318-FA71-46B2-BD94-E139AC5DB17B}" type="datetimeFigureOut">
              <a:rPr lang="en-IE" smtClean="0"/>
              <a:t>09/02/2024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7FDA2-949D-E638-6DE3-9EF594677D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F0979-CFBB-7A67-958D-72D4386E4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20514-9214-462E-8128-B35DAA214C64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2982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IE" sz="4050" dirty="0"/>
              <a:t>Technology in Realising the Aarhus Convention – Access to Information</a:t>
            </a:r>
            <a:br>
              <a:rPr lang="en-IE" sz="4050" dirty="0"/>
            </a:br>
            <a:br>
              <a:rPr lang="en-IE" sz="4050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90BAD3-4903-FCF4-2B90-DB61791EFF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dirty="0"/>
              <a:t>LawTech Conference, TUS Athlone 2024</a:t>
            </a:r>
          </a:p>
        </p:txBody>
      </p:sp>
    </p:spTree>
    <p:extLst>
      <p:ext uri="{BB962C8B-B14F-4D97-AF65-F5344CB8AC3E}">
        <p14:creationId xmlns:p14="http://schemas.microsoft.com/office/powerpoint/2010/main" val="73785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20"/>
    </mc:Choice>
    <mc:Fallback xmlns="">
      <p:transition spd="slow" advTm="2092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D18B1-9B91-62E2-6F91-D76F6C395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LEAP – Licence and Enforcement Access Portal 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7DC51D3-AE71-C70C-437D-9E420F1EF2E3}"/>
              </a:ext>
            </a:extLst>
          </p:cNvPr>
          <p:cNvSpPr txBox="1">
            <a:spLocks noGrp="1"/>
          </p:cNvSpPr>
          <p:nvPr>
            <p:ph idx="10"/>
          </p:nvPr>
        </p:nvSpPr>
        <p:spPr>
          <a:xfrm>
            <a:off x="359435" y="2943751"/>
            <a:ext cx="10544175" cy="3587750"/>
          </a:xfrm>
          <a:prstGeom prst="rect">
            <a:avLst/>
          </a:prstGeom>
        </p:spPr>
        <p:txBody>
          <a:bodyPr vert="horz" lIns="0" tIns="0" rIns="0" bIns="0" numCol="1" rtlCol="0" anchor="t" anchorCtr="0">
            <a:normAutofit/>
          </a:bodyPr>
          <a:lstStyle>
            <a:lvl1pPr marL="359982" indent="-359982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591" algn="l"/>
              </a:tabLst>
              <a:defRPr sz="1600" kern="1200">
                <a:solidFill>
                  <a:srgbClr val="006DB5"/>
                </a:solidFill>
                <a:latin typeface="+mn-lt"/>
                <a:ea typeface="+mn-ea"/>
                <a:cs typeface="+mn-cs"/>
              </a:defRPr>
            </a:lvl1pPr>
            <a:lvl2pPr marL="719964" indent="-359982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591" algn="l"/>
              </a:tabLst>
              <a:defRPr sz="1600" kern="1200">
                <a:solidFill>
                  <a:srgbClr val="006DB5"/>
                </a:solidFill>
                <a:latin typeface="+mn-lt"/>
                <a:ea typeface="+mn-ea"/>
                <a:cs typeface="+mn-cs"/>
              </a:defRPr>
            </a:lvl2pPr>
            <a:lvl3pPr marL="1079946" indent="-359982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591" algn="l"/>
              </a:tabLst>
              <a:defRPr sz="1600" kern="1200">
                <a:solidFill>
                  <a:srgbClr val="006DB5"/>
                </a:solidFill>
                <a:latin typeface="+mn-lt"/>
                <a:ea typeface="+mn-ea"/>
                <a:cs typeface="+mn-cs"/>
              </a:defRPr>
            </a:lvl3pPr>
            <a:lvl4pPr marL="1439928" indent="-359982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591" algn="l"/>
              </a:tabLst>
              <a:defRPr sz="1600" kern="1200">
                <a:solidFill>
                  <a:srgbClr val="006DB5"/>
                </a:solidFill>
                <a:latin typeface="+mn-lt"/>
                <a:ea typeface="+mn-ea"/>
                <a:cs typeface="+mn-cs"/>
              </a:defRPr>
            </a:lvl4pPr>
            <a:lvl5pPr marL="1799910" indent="-359982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591" algn="l"/>
              </a:tabLst>
              <a:defRPr sz="1600" kern="1200">
                <a:solidFill>
                  <a:srgbClr val="006DB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000" dirty="0"/>
              <a:t>EPA Site Visit Reports;</a:t>
            </a:r>
          </a:p>
          <a:p>
            <a:r>
              <a:rPr lang="en-IE" sz="2000" dirty="0"/>
              <a:t>Licensee Returns (monitoring reports, site updates);</a:t>
            </a:r>
          </a:p>
          <a:p>
            <a:r>
              <a:rPr lang="en-IE" sz="2000" dirty="0"/>
              <a:t>Incidents; </a:t>
            </a:r>
          </a:p>
          <a:p>
            <a:r>
              <a:rPr lang="en-IE" sz="2000" dirty="0"/>
              <a:t>Complaints;</a:t>
            </a:r>
          </a:p>
          <a:p>
            <a:r>
              <a:rPr lang="en-IE" sz="2000" dirty="0"/>
              <a:t>Non-Compliance Register; </a:t>
            </a:r>
          </a:p>
          <a:p>
            <a:r>
              <a:rPr lang="en-IE" sz="2000" dirty="0"/>
              <a:t>Compliance Investigations;</a:t>
            </a:r>
          </a:p>
          <a:p>
            <a:r>
              <a:rPr lang="en-IE" sz="2000" dirty="0"/>
              <a:t>Meeting records.</a:t>
            </a:r>
          </a:p>
          <a:p>
            <a:endParaRPr lang="en-IE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455DC5-FC11-054F-CA4C-EB87AF959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115" y="3146951"/>
            <a:ext cx="3981450" cy="159067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74720C8-55AD-65E1-CFF6-5567F70D9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7228"/>
            <a:ext cx="10972800" cy="731837"/>
          </a:xfrm>
        </p:spPr>
        <p:txBody>
          <a:bodyPr/>
          <a:lstStyle/>
          <a:p>
            <a:r>
              <a:rPr lang="en-IE" dirty="0"/>
              <a:t>LEAP provides access to the Formal Compliance and Enforcement Correspondence (FCEC) arising from regulatory interactions between EPA and licensed and permitted operators. </a:t>
            </a:r>
          </a:p>
          <a:p>
            <a:endParaRPr lang="en-I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FDBC5E-0575-F9CC-3392-97D600D80769}"/>
              </a:ext>
            </a:extLst>
          </p:cNvPr>
          <p:cNvSpPr/>
          <p:nvPr/>
        </p:nvSpPr>
        <p:spPr>
          <a:xfrm>
            <a:off x="359435" y="2339065"/>
            <a:ext cx="4639033" cy="36451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/>
              <a:t>Information available (non-exhaustive): </a:t>
            </a:r>
          </a:p>
        </p:txBody>
      </p:sp>
    </p:spTree>
    <p:extLst>
      <p:ext uri="{BB962C8B-B14F-4D97-AF65-F5344CB8AC3E}">
        <p14:creationId xmlns:p14="http://schemas.microsoft.com/office/powerpoint/2010/main" val="2540712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8F5EA-E8B1-F0F3-C9AB-659B8BCBF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Pollutant Release and Transfer Register (PRTR)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9FEE6-4DF7-9EBD-7420-71582151A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5385"/>
            <a:ext cx="10972800" cy="731837"/>
          </a:xfrm>
        </p:spPr>
        <p:txBody>
          <a:bodyPr/>
          <a:lstStyle/>
          <a:p>
            <a:r>
              <a:rPr lang="en-IE" dirty="0"/>
              <a:t>The EPA maintains the PRTR database which lists over 400 facilities that engage in environmentally hazardous activities.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F0D55-DA9D-0086-6C32-1FABF475225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2528655"/>
            <a:ext cx="6754586" cy="3588644"/>
          </a:xfrm>
        </p:spPr>
        <p:txBody>
          <a:bodyPr>
            <a:normAutofit/>
          </a:bodyPr>
          <a:lstStyle/>
          <a:p>
            <a:r>
              <a:rPr lang="en-IE" sz="2000" dirty="0"/>
              <a:t>E-PRTR Regulation, (EC) No 166/2006.   </a:t>
            </a:r>
          </a:p>
          <a:p>
            <a:r>
              <a:rPr lang="en-IE" sz="2000" dirty="0"/>
              <a:t>Operators (which must have licence, permit or registration for its activities and emissions) submit environmental reports to the EPA annually. </a:t>
            </a:r>
          </a:p>
          <a:p>
            <a:r>
              <a:rPr lang="en-IE" sz="2000" dirty="0"/>
              <a:t>Facility operators must assure quality of information, EPA then carries out detailed quality checks on the submitted data before reporting to the European Commission. </a:t>
            </a:r>
          </a:p>
          <a:p>
            <a:r>
              <a:rPr lang="en-IE" sz="2000" dirty="0"/>
              <a:t>Information is searchable by year, county, facility name, registration number, sector and activity, as well as an interactive map. </a:t>
            </a:r>
          </a:p>
          <a:p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E559C4-D4CF-EB45-3093-EDA41CE1C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976" y="2162743"/>
            <a:ext cx="3337153" cy="387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80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A37A-34E2-F849-B42E-7D59CE015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Revision of IED - Industrial Emissions Portal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7B414-38CF-10A3-9D6A-A862CDF83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9982"/>
            <a:ext cx="10972800" cy="731837"/>
          </a:xfrm>
        </p:spPr>
        <p:txBody>
          <a:bodyPr>
            <a:normAutofit/>
          </a:bodyPr>
          <a:lstStyle/>
          <a:p>
            <a:r>
              <a:rPr lang="en-IE" dirty="0"/>
              <a:t>Latest co-legislator agreement of revision of IED would replace E-PRTR with portal for information on industrial emissions.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9CACAB-61DB-C1E0-3A6D-4604E1DF659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2438" y="2491913"/>
            <a:ext cx="8248650" cy="3588644"/>
          </a:xfrm>
        </p:spPr>
        <p:txBody>
          <a:bodyPr/>
          <a:lstStyle/>
          <a:p>
            <a:r>
              <a:rPr lang="en-IE" sz="2000" dirty="0"/>
              <a:t>Aims to enhance public access to information related to industrial emissions and facilitate public participation in environmental-decision making. </a:t>
            </a:r>
          </a:p>
          <a:p>
            <a:r>
              <a:rPr lang="en-IE" sz="2000" dirty="0"/>
              <a:t>The portal would include data on use of water, energy and key raw material, as well as data on releases of pollutants and off-site transfers of waste. </a:t>
            </a:r>
          </a:p>
          <a:p>
            <a:r>
              <a:rPr lang="en-IE" sz="2000" i="1" dirty="0"/>
              <a:t>Proposed text (9)‘Allow for user-friendly, electronic means of extraction of data, including query-based datasets’.</a:t>
            </a:r>
          </a:p>
          <a:p>
            <a:r>
              <a:rPr lang="en-IE" sz="2000" dirty="0"/>
              <a:t>The Industrial Emissions Portal will be established by its own EU Regulation. </a:t>
            </a:r>
          </a:p>
          <a:p>
            <a:pPr marL="0" indent="0">
              <a:buNone/>
            </a:pPr>
            <a:endParaRPr lang="en-IE" sz="2000" dirty="0"/>
          </a:p>
          <a:p>
            <a:endParaRPr lang="en-IE" dirty="0"/>
          </a:p>
        </p:txBody>
      </p:sp>
      <p:pic>
        <p:nvPicPr>
          <p:cNvPr id="5" name="Picture 4" descr="blue and white flags on pole">
            <a:extLst>
              <a:ext uri="{FF2B5EF4-FFF2-40B4-BE49-F238E27FC236}">
                <a16:creationId xmlns:a16="http://schemas.microsoft.com/office/drawing/2014/main" id="{A0008408-3F7C-A057-D036-B23704268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2" y="2895771"/>
            <a:ext cx="2294469" cy="153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440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B8691-CAAA-6C5C-FD98-7729B7C4D1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41955" y="5427735"/>
            <a:ext cx="7920000" cy="1119716"/>
          </a:xfrm>
        </p:spPr>
        <p:txBody>
          <a:bodyPr>
            <a:normAutofit/>
          </a:bodyPr>
          <a:lstStyle/>
          <a:p>
            <a:r>
              <a:rPr lang="en-IE" sz="2800" dirty="0"/>
              <a:t>licensing@epa.ie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F88BF81-50C9-1160-2CB7-D28E982C69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42011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BA8CE-BC46-ABB5-A8D9-B5F480781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dirty="0"/>
              <a:t>EPA’s Role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D5DA9B-D77A-28FE-21D7-031B9B060287}"/>
              </a:ext>
            </a:extLst>
          </p:cNvPr>
          <p:cNvSpPr/>
          <p:nvPr/>
        </p:nvSpPr>
        <p:spPr>
          <a:xfrm>
            <a:off x="143645" y="1518858"/>
            <a:ext cx="6376425" cy="17757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cs typeface="Times New Roman" panose="02020603050405020304" pitchFamily="18" charset="0"/>
              </a:rPr>
              <a:t>Public participation obligations under Aarhus Convention, Industrial Emissions Directive, inter alia, to ensure public concerned have early and effective opportunities to participate. </a:t>
            </a:r>
            <a:endParaRPr lang="en-I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9676F3-009A-DCBC-0D7B-DD538B2924AE}"/>
              </a:ext>
            </a:extLst>
          </p:cNvPr>
          <p:cNvSpPr/>
          <p:nvPr/>
        </p:nvSpPr>
        <p:spPr>
          <a:xfrm>
            <a:off x="5875211" y="3754990"/>
            <a:ext cx="5826458" cy="12561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>
                <a:cs typeface="Times New Roman" panose="02020603050405020304" pitchFamily="18" charset="0"/>
              </a:rPr>
              <a:t>Large amounts of technical and scientific data</a:t>
            </a:r>
          </a:p>
          <a:p>
            <a:pPr algn="ctr"/>
            <a:endParaRPr lang="en-IE" dirty="0"/>
          </a:p>
        </p:txBody>
      </p:sp>
      <p:sp>
        <p:nvSpPr>
          <p:cNvPr id="8" name="Plus Sign 7">
            <a:extLst>
              <a:ext uri="{FF2B5EF4-FFF2-40B4-BE49-F238E27FC236}">
                <a16:creationId xmlns:a16="http://schemas.microsoft.com/office/drawing/2014/main" id="{755EFFE6-6AC8-1444-EDDA-AE4959945744}"/>
              </a:ext>
            </a:extLst>
          </p:cNvPr>
          <p:cNvSpPr/>
          <p:nvPr/>
        </p:nvSpPr>
        <p:spPr>
          <a:xfrm>
            <a:off x="5013819" y="3294649"/>
            <a:ext cx="861392" cy="920683"/>
          </a:xfrm>
          <a:prstGeom prst="mathPlus">
            <a:avLst/>
          </a:prstGeom>
          <a:solidFill>
            <a:srgbClr val="3A9C9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8A5846-14DA-A9CC-BEB6-4515E9339368}"/>
              </a:ext>
            </a:extLst>
          </p:cNvPr>
          <p:cNvSpPr/>
          <p:nvPr/>
        </p:nvSpPr>
        <p:spPr>
          <a:xfrm>
            <a:off x="143645" y="5171659"/>
            <a:ext cx="11558024" cy="9206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>
                <a:cs typeface="Times New Roman" panose="02020603050405020304" pitchFamily="18" charset="0"/>
              </a:rPr>
              <a:t>How to use technology to promote Access to Information? </a:t>
            </a:r>
          </a:p>
        </p:txBody>
      </p:sp>
    </p:spTree>
    <p:extLst>
      <p:ext uri="{BB962C8B-B14F-4D97-AF65-F5344CB8AC3E}">
        <p14:creationId xmlns:p14="http://schemas.microsoft.com/office/powerpoint/2010/main" val="3401867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E862E5B-A641-1445-D311-91212464CE70}"/>
              </a:ext>
            </a:extLst>
          </p:cNvPr>
          <p:cNvCxnSpPr>
            <a:cxnSpLocks/>
          </p:cNvCxnSpPr>
          <p:nvPr/>
        </p:nvCxnSpPr>
        <p:spPr>
          <a:xfrm>
            <a:off x="5923868" y="2182731"/>
            <a:ext cx="8843" cy="651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167A19E-2994-84D8-88DD-8B83212B2B7A}"/>
              </a:ext>
            </a:extLst>
          </p:cNvPr>
          <p:cNvCxnSpPr/>
          <p:nvPr/>
        </p:nvCxnSpPr>
        <p:spPr>
          <a:xfrm flipH="1">
            <a:off x="3600450" y="4365415"/>
            <a:ext cx="528638" cy="678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42EFAD7-1504-01C2-2EEE-79089FEAE1AB}"/>
              </a:ext>
            </a:extLst>
          </p:cNvPr>
          <p:cNvCxnSpPr/>
          <p:nvPr/>
        </p:nvCxnSpPr>
        <p:spPr>
          <a:xfrm>
            <a:off x="7227461" y="4365415"/>
            <a:ext cx="1148059" cy="1084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82BA8CE-BC46-ABB5-A8D9-B5F480781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dirty="0"/>
              <a:t>Aarhus Convention and related legislation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052895-2BFB-874B-D71F-901C47837440}"/>
              </a:ext>
            </a:extLst>
          </p:cNvPr>
          <p:cNvSpPr/>
          <p:nvPr/>
        </p:nvSpPr>
        <p:spPr>
          <a:xfrm>
            <a:off x="3754920" y="1195043"/>
            <a:ext cx="4477460" cy="499591"/>
          </a:xfrm>
          <a:prstGeom prst="rect">
            <a:avLst/>
          </a:prstGeom>
          <a:solidFill>
            <a:srgbClr val="3A9C9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Aarhus Convention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854742-98DF-8BC6-6F3E-9966749548AB}"/>
              </a:ext>
            </a:extLst>
          </p:cNvPr>
          <p:cNvSpPr/>
          <p:nvPr/>
        </p:nvSpPr>
        <p:spPr>
          <a:xfrm>
            <a:off x="78713" y="3977449"/>
            <a:ext cx="11620916" cy="3879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European Communities (Access to Information on the Environment) Regulations 2007 to 2018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6EA457-037E-309A-20E0-219C4B0E8731}"/>
              </a:ext>
            </a:extLst>
          </p:cNvPr>
          <p:cNvSpPr/>
          <p:nvPr/>
        </p:nvSpPr>
        <p:spPr>
          <a:xfrm>
            <a:off x="78713" y="2931601"/>
            <a:ext cx="11620916" cy="7291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Directive 2003/4/EC of the European Parliament and of the Council on Public Access to Environmental Information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1A4A5D-A2A5-66DD-2FCB-6BF76C2E0683}"/>
              </a:ext>
            </a:extLst>
          </p:cNvPr>
          <p:cNvSpPr/>
          <p:nvPr/>
        </p:nvSpPr>
        <p:spPr>
          <a:xfrm>
            <a:off x="284686" y="2001433"/>
            <a:ext cx="2698828" cy="50084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Access to Justice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A5B54F-69E1-2B35-2404-A6F48AC041C8}"/>
              </a:ext>
            </a:extLst>
          </p:cNvPr>
          <p:cNvSpPr/>
          <p:nvPr/>
        </p:nvSpPr>
        <p:spPr>
          <a:xfrm>
            <a:off x="8375520" y="1954060"/>
            <a:ext cx="3428588" cy="52024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Access to Public Participation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E82907-3ACE-6DB9-AC7C-C0EE51F4C543}"/>
              </a:ext>
            </a:extLst>
          </p:cNvPr>
          <p:cNvSpPr/>
          <p:nvPr/>
        </p:nvSpPr>
        <p:spPr>
          <a:xfrm>
            <a:off x="4528633" y="1954060"/>
            <a:ext cx="2698828" cy="50084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Access to Information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E243FD-99A6-E505-71D9-582A3961C3E0}"/>
              </a:ext>
            </a:extLst>
          </p:cNvPr>
          <p:cNvSpPr/>
          <p:nvPr/>
        </p:nvSpPr>
        <p:spPr>
          <a:xfrm>
            <a:off x="182336" y="4899763"/>
            <a:ext cx="5704114" cy="76319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Right to access environmental information held by, or for, Public Authorities.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51DFCC-3501-B5D6-38FD-CB40DD034EF6}"/>
              </a:ext>
            </a:extLst>
          </p:cNvPr>
          <p:cNvSpPr/>
          <p:nvPr/>
        </p:nvSpPr>
        <p:spPr>
          <a:xfrm>
            <a:off x="5992794" y="4729101"/>
            <a:ext cx="5811314" cy="1442287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Public authorities must make available and disseminate environmental information to the general public to the widest extent possible, in particular by using information and communication technologies.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367B274-D453-C067-328D-67C58FFE043A}"/>
              </a:ext>
            </a:extLst>
          </p:cNvPr>
          <p:cNvCxnSpPr>
            <a:cxnSpLocks/>
          </p:cNvCxnSpPr>
          <p:nvPr/>
        </p:nvCxnSpPr>
        <p:spPr>
          <a:xfrm>
            <a:off x="5932711" y="3388597"/>
            <a:ext cx="0" cy="544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643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BA8CE-BC46-ABB5-A8D9-B5F480781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dirty="0"/>
              <a:t>Permitting – Industrial Emissions Directive (IED)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B68882-2A23-A508-FCCA-824FAB2CA2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72980" y="2447403"/>
            <a:ext cx="9523111" cy="3901010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IE" sz="2000" dirty="0">
                <a:cs typeface="Times New Roman" panose="02020603050405020304" pitchFamily="18" charset="0"/>
              </a:rPr>
              <a:t>The IED aims to achieve a high level of protection of human health and the environment by reducing harmful industrial emissions across the EU. 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IE" sz="2000" dirty="0">
                <a:cs typeface="Times New Roman" panose="02020603050405020304" pitchFamily="18" charset="0"/>
              </a:rPr>
              <a:t>Types of industries which may require an Industrial Emissions licence include intensive agriculture; food and drink; cement; chemicals; metals; energy; fossil fuels and waste.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IE" sz="2000" dirty="0">
                <a:cs typeface="Times New Roman" panose="02020603050405020304" pitchFamily="18" charset="0"/>
              </a:rPr>
              <a:t>The licence contains strict conditions on how an activity must operate so as to protect the environment from pollution that might otherwise arise.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D46EA-57B6-DB9B-5620-EAECB519E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23" y="1665810"/>
            <a:ext cx="11326753" cy="781593"/>
          </a:xfrm>
        </p:spPr>
        <p:txBody>
          <a:bodyPr>
            <a:noAutofit/>
          </a:bodyPr>
          <a:lstStyle/>
          <a:p>
            <a:r>
              <a:rPr lang="en-IE" dirty="0">
                <a:cs typeface="Times New Roman" panose="02020603050405020304" pitchFamily="18" charset="0"/>
              </a:rPr>
              <a:t>The EPA’s Office of Environmental Sustainability deals with licensing and permitting of industrial activities, many of which fall under the IED.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09DEBC-232C-B3F8-0E69-83781D17E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4229" y="3196446"/>
            <a:ext cx="16002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70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A7A0D-8AA9-B669-8B5A-B3A54E844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Permitting – IED and Access to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7FF14-0ACE-B0CB-10CB-93E3F0541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702712"/>
            <a:ext cx="10972800" cy="550135"/>
          </a:xfrm>
        </p:spPr>
        <p:txBody>
          <a:bodyPr/>
          <a:lstStyle/>
          <a:p>
            <a:r>
              <a:rPr lang="en-IE" sz="2000" dirty="0">
                <a:cs typeface="Times New Roman" panose="02020603050405020304" pitchFamily="18" charset="0"/>
              </a:rPr>
              <a:t>Article 24 of the IED provides for access to information and public participation.</a:t>
            </a:r>
          </a:p>
          <a:p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F2A689-1A51-A033-FC5E-0C53CE2350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33680" y="2133600"/>
            <a:ext cx="9238124" cy="3588644"/>
          </a:xfrm>
        </p:spPr>
        <p:txBody>
          <a:bodyPr>
            <a:normAutofit/>
          </a:bodyPr>
          <a:lstStyle/>
          <a:p>
            <a:pPr marL="702882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IE" sz="2000" dirty="0">
                <a:cs typeface="Times New Roman" panose="02020603050405020304" pitchFamily="18" charset="0"/>
              </a:rPr>
              <a:t>Member States shall ensure that the public concerned are given early and effective opportunities to participate in the specified procedures </a:t>
            </a:r>
            <a:r>
              <a:rPr lang="en-IE" sz="2000" i="1" dirty="0">
                <a:cs typeface="Times New Roman" panose="02020603050405020304" pitchFamily="18" charset="0"/>
              </a:rPr>
              <a:t>inter alia </a:t>
            </a:r>
            <a:r>
              <a:rPr lang="en-IE" sz="2000" dirty="0">
                <a:cs typeface="Times New Roman" panose="02020603050405020304" pitchFamily="18" charset="0"/>
              </a:rPr>
              <a:t>the granting of permit for new installations, granting of a permit for any substantial change. </a:t>
            </a:r>
          </a:p>
          <a:p>
            <a:pPr marL="702882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IE" sz="2000" dirty="0">
                <a:cs typeface="Times New Roman" panose="02020603050405020304" pitchFamily="18" charset="0"/>
              </a:rPr>
              <a:t>Specified information upon the decision of granting, reconsideration or updating of a permit must be made available, including </a:t>
            </a:r>
            <a:r>
              <a:rPr lang="en-IE" sz="2000" i="1" dirty="0">
                <a:cs typeface="Times New Roman" panose="02020603050405020304" pitchFamily="18" charset="0"/>
              </a:rPr>
              <a:t>inter alia </a:t>
            </a:r>
            <a:r>
              <a:rPr lang="en-IE" sz="2000" dirty="0">
                <a:cs typeface="Times New Roman" panose="02020603050405020304" pitchFamily="18" charset="0"/>
              </a:rPr>
              <a:t>the</a:t>
            </a:r>
            <a:r>
              <a:rPr lang="en-IE" sz="2000" i="1" dirty="0">
                <a:cs typeface="Times New Roman" panose="02020603050405020304" pitchFamily="18" charset="0"/>
              </a:rPr>
              <a:t> </a:t>
            </a:r>
            <a:r>
              <a:rPr lang="en-IE" sz="2000" dirty="0">
                <a:cs typeface="Times New Roman" panose="02020603050405020304" pitchFamily="18" charset="0"/>
              </a:rPr>
              <a:t>content of decision, reasons, how permit conditions have been determined. </a:t>
            </a:r>
          </a:p>
          <a:p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DD47F8-F72F-6144-30BE-3BEFC5E60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2885895"/>
            <a:ext cx="16002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43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B7FA6-99B9-B13E-90DF-3CF3010DB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Permitting – Access to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07140-3161-4FEB-9DE0-06E9B1E73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291" y="1632654"/>
            <a:ext cx="10972800" cy="731837"/>
          </a:xfrm>
        </p:spPr>
        <p:txBody>
          <a:bodyPr/>
          <a:lstStyle/>
          <a:p>
            <a:r>
              <a:rPr lang="en-IE" dirty="0"/>
              <a:t>https://www.epa.ie/our-services/licensing/licencesearch/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8E0B7E-E55A-5684-DD9F-1AF1D52362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47291" y="2761933"/>
            <a:ext cx="7798043" cy="3843652"/>
          </a:xfrm>
        </p:spPr>
        <p:txBody>
          <a:bodyPr numCol="1">
            <a:normAutofit/>
          </a:bodyPr>
          <a:lstStyle/>
          <a:p>
            <a:r>
              <a:rPr lang="en-IE" sz="2000" dirty="0">
                <a:cs typeface="Times New Roman" panose="02020603050405020304" pitchFamily="18" charset="0"/>
              </a:rPr>
              <a:t>Final determination/ licence and condition details; </a:t>
            </a:r>
          </a:p>
          <a:p>
            <a:r>
              <a:rPr lang="en-IE" sz="2000" dirty="0">
                <a:cs typeface="Times New Roman" panose="02020603050405020304" pitchFamily="18" charset="0"/>
              </a:rPr>
              <a:t>Third Party Submissions and EPA’s response to Submissions; </a:t>
            </a:r>
          </a:p>
          <a:p>
            <a:r>
              <a:rPr lang="en-IE" sz="2000" dirty="0">
                <a:cs typeface="Times New Roman" panose="02020603050405020304" pitchFamily="18" charset="0"/>
              </a:rPr>
              <a:t>Inspector’s Report;  </a:t>
            </a:r>
          </a:p>
          <a:p>
            <a:r>
              <a:rPr lang="en-IE" sz="2000" dirty="0">
                <a:cs typeface="Times New Roman" panose="02020603050405020304" pitchFamily="18" charset="0"/>
              </a:rPr>
              <a:t>Application information (including planning, air dispersion modelling); </a:t>
            </a:r>
          </a:p>
          <a:p>
            <a:r>
              <a:rPr lang="en-IE" sz="2000" dirty="0">
                <a:cs typeface="Times New Roman" panose="02020603050405020304" pitchFamily="18" charset="0"/>
              </a:rPr>
              <a:t>Correspondence; </a:t>
            </a:r>
          </a:p>
          <a:p>
            <a:r>
              <a:rPr lang="en-IE" sz="2000" dirty="0">
                <a:cs typeface="Times New Roman" panose="02020603050405020304" pitchFamily="18" charset="0"/>
              </a:rPr>
              <a:t>Requests for further information. </a:t>
            </a:r>
          </a:p>
          <a:p>
            <a:endParaRPr lang="en-I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0A0CEA-DD55-65DB-A9CA-B39C50AC4F25}"/>
              </a:ext>
            </a:extLst>
          </p:cNvPr>
          <p:cNvSpPr/>
          <p:nvPr/>
        </p:nvSpPr>
        <p:spPr>
          <a:xfrm>
            <a:off x="247291" y="2151059"/>
            <a:ext cx="4639033" cy="36451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/>
              <a:t>Information available (non-exhaustive):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952DBA-7A6E-CD29-A3F4-00D0FF894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2892" y="2666650"/>
            <a:ext cx="3616885" cy="201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77A02-1B82-4770-8A29-7746CBC5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Permitting – Access to Information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8D3FF5B-66E5-7815-C1E1-52C07C017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670534"/>
            <a:ext cx="10972800" cy="731838"/>
          </a:xfrm>
        </p:spPr>
        <p:txBody>
          <a:bodyPr/>
          <a:lstStyle/>
          <a:p>
            <a:r>
              <a:rPr lang="en-IE" dirty="0"/>
              <a:t>https://www.epa.ie/our-services/licensing/licencesearch/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522779B-5CF0-3DE3-E666-2198894D9D08}"/>
              </a:ext>
            </a:extLst>
          </p:cNvPr>
          <p:cNvSpPr txBox="1">
            <a:spLocks noGrp="1"/>
          </p:cNvSpPr>
          <p:nvPr>
            <p:ph idx="10"/>
          </p:nvPr>
        </p:nvSpPr>
        <p:spPr>
          <a:xfrm>
            <a:off x="406400" y="2673443"/>
            <a:ext cx="10972800" cy="35877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359982" indent="-359982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591" algn="l"/>
              </a:tabLst>
              <a:defRPr sz="1600" kern="1200">
                <a:solidFill>
                  <a:srgbClr val="006DB5"/>
                </a:solidFill>
                <a:latin typeface="+mn-lt"/>
                <a:ea typeface="+mn-ea"/>
                <a:cs typeface="+mn-cs"/>
              </a:defRPr>
            </a:lvl1pPr>
            <a:lvl2pPr marL="719964" indent="-359982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591" algn="l"/>
              </a:tabLst>
              <a:defRPr sz="1600" kern="1200">
                <a:solidFill>
                  <a:srgbClr val="006DB5"/>
                </a:solidFill>
                <a:latin typeface="+mn-lt"/>
                <a:ea typeface="+mn-ea"/>
                <a:cs typeface="+mn-cs"/>
              </a:defRPr>
            </a:lvl2pPr>
            <a:lvl3pPr marL="1079946" indent="-359982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591" algn="l"/>
              </a:tabLst>
              <a:defRPr sz="1600" kern="1200">
                <a:solidFill>
                  <a:srgbClr val="006DB5"/>
                </a:solidFill>
                <a:latin typeface="+mn-lt"/>
                <a:ea typeface="+mn-ea"/>
                <a:cs typeface="+mn-cs"/>
              </a:defRPr>
            </a:lvl3pPr>
            <a:lvl4pPr marL="1439928" indent="-359982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591" algn="l"/>
              </a:tabLst>
              <a:defRPr sz="1600" kern="1200">
                <a:solidFill>
                  <a:srgbClr val="006DB5"/>
                </a:solidFill>
                <a:latin typeface="+mn-lt"/>
                <a:ea typeface="+mn-ea"/>
                <a:cs typeface="+mn-cs"/>
              </a:defRPr>
            </a:lvl4pPr>
            <a:lvl5pPr marL="1799910" indent="-359982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AFA3"/>
              </a:buClr>
              <a:buFont typeface="Wingdings" charset="2"/>
              <a:buChar char="§"/>
              <a:tabLst>
                <a:tab pos="6184591" algn="l"/>
              </a:tabLst>
              <a:defRPr sz="1600" kern="1200">
                <a:solidFill>
                  <a:srgbClr val="006DB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000" dirty="0"/>
              <a:t>Name;</a:t>
            </a:r>
          </a:p>
          <a:p>
            <a:r>
              <a:rPr lang="en-IE" sz="2000" dirty="0"/>
              <a:t>Register number;</a:t>
            </a:r>
          </a:p>
          <a:p>
            <a:r>
              <a:rPr lang="en-IE" sz="2000" dirty="0"/>
              <a:t>Applicant/ licensee name;</a:t>
            </a:r>
          </a:p>
          <a:p>
            <a:r>
              <a:rPr lang="en-IE" sz="2000" dirty="0"/>
              <a:t>Facility type/county/status;</a:t>
            </a:r>
          </a:p>
          <a:p>
            <a:r>
              <a:rPr lang="en-IE" sz="2000" dirty="0"/>
              <a:t>Applications under assessment and open to submission;</a:t>
            </a:r>
          </a:p>
          <a:p>
            <a:r>
              <a:rPr lang="en-IE" sz="2000" dirty="0"/>
              <a:t>Proposed determinations open to objections; </a:t>
            </a:r>
          </a:p>
          <a:p>
            <a:r>
              <a:rPr lang="en-IE" sz="2000" dirty="0"/>
              <a:t>Date range.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CF9D0B-541C-D273-0904-B7D7136C8AF8}"/>
              </a:ext>
            </a:extLst>
          </p:cNvPr>
          <p:cNvSpPr/>
          <p:nvPr/>
        </p:nvSpPr>
        <p:spPr>
          <a:xfrm>
            <a:off x="274320" y="2101002"/>
            <a:ext cx="3299110" cy="36451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/>
              <a:t>Searchable by: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6315A7-2B04-6195-D5D8-538B4315A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892" y="2666650"/>
            <a:ext cx="3616885" cy="201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35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71D35-9F0A-5DD4-12A9-950A6DD70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Revision of IED – E-permitting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92286-CF59-C19F-36ED-3005BA4A0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35944"/>
            <a:ext cx="10972800" cy="731837"/>
          </a:xfrm>
        </p:spPr>
        <p:txBody>
          <a:bodyPr>
            <a:normAutofit/>
          </a:bodyPr>
          <a:lstStyle/>
          <a:p>
            <a:r>
              <a:rPr lang="en-IE" dirty="0"/>
              <a:t>Latest co-legislator agreement would introduce an electronic permitting system – aimed to make permitting ‘more efficient and less burdensome’.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10114-82F6-E4DB-57A7-7F43FF71A6A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2528655"/>
            <a:ext cx="11277600" cy="3588644"/>
          </a:xfrm>
        </p:spPr>
        <p:txBody>
          <a:bodyPr>
            <a:normAutofit/>
          </a:bodyPr>
          <a:lstStyle/>
          <a:p>
            <a:r>
              <a:rPr lang="en-IE" sz="2000" dirty="0"/>
              <a:t>The agreement would introduce an obligation for Member States to establish an electronic permit system (e-permit) by 2035. </a:t>
            </a:r>
          </a:p>
          <a:p>
            <a:r>
              <a:rPr lang="en-IE" sz="2000" dirty="0"/>
              <a:t>The details of what such an e-permit system would look like are not yet specified. </a:t>
            </a:r>
          </a:p>
          <a:p>
            <a:r>
              <a:rPr lang="en-IE" sz="2000" dirty="0"/>
              <a:t>EPA uses the EDEN Portal for organisations to communicate with EPA and share data – IED licence applications happen through this portal.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43CAE8-3993-D926-D0FE-9D24CE9A5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3025" y="4390220"/>
            <a:ext cx="26193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2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3138A-CEF1-D6C5-96CF-02CC75D4B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LEAP – Licence and Enforcement Access Portal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F4A5A-8E22-6852-C914-594EA298A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7228"/>
            <a:ext cx="10972800" cy="731837"/>
          </a:xfrm>
        </p:spPr>
        <p:txBody>
          <a:bodyPr/>
          <a:lstStyle/>
          <a:p>
            <a:r>
              <a:rPr lang="en-IE" dirty="0"/>
              <a:t>LEAP provides access to the Formal Compliance and Enforcement Correspondence (FCEC) arising from regulatory interactions between EPA and licensed and permitted operators. </a:t>
            </a:r>
          </a:p>
          <a:p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A0B98-9E56-D8FF-9C2F-D208D033DF4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04826" y="2954336"/>
            <a:ext cx="5591174" cy="3629025"/>
          </a:xfrm>
        </p:spPr>
        <p:txBody>
          <a:bodyPr numCol="1"/>
          <a:lstStyle/>
          <a:p>
            <a:r>
              <a:rPr lang="en-IE" sz="2000" dirty="0"/>
              <a:t>Urban waste water discharge;</a:t>
            </a:r>
          </a:p>
          <a:p>
            <a:r>
              <a:rPr lang="en-IE" sz="2000" dirty="0"/>
              <a:t>Industry – pharmachemical, power generation, food and drink, cement, minerals; </a:t>
            </a:r>
          </a:p>
          <a:p>
            <a:r>
              <a:rPr lang="en-IE" sz="2000" dirty="0"/>
              <a:t>Radiological Protection – medical, dental; </a:t>
            </a:r>
          </a:p>
          <a:p>
            <a:r>
              <a:rPr lang="en-IE" sz="2000" dirty="0"/>
              <a:t>Waste management – landfills, waste transfer; </a:t>
            </a:r>
          </a:p>
          <a:p>
            <a:r>
              <a:rPr lang="en-IE" sz="2000" dirty="0"/>
              <a:t>Dumping at Sea.</a:t>
            </a:r>
          </a:p>
          <a:p>
            <a:endParaRPr lang="en-IE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26F68D-462E-2E73-2EEF-9CD8BEC66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528" y="3139966"/>
            <a:ext cx="3981450" cy="15906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11174E-8C62-03B4-8D16-A8FAF01254C4}"/>
              </a:ext>
            </a:extLst>
          </p:cNvPr>
          <p:cNvSpPr/>
          <p:nvPr/>
        </p:nvSpPr>
        <p:spPr>
          <a:xfrm>
            <a:off x="609600" y="2373597"/>
            <a:ext cx="2621338" cy="31011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/>
              <a:t>Activities:</a:t>
            </a:r>
          </a:p>
        </p:txBody>
      </p:sp>
    </p:spTree>
    <p:extLst>
      <p:ext uri="{BB962C8B-B14F-4D97-AF65-F5344CB8AC3E}">
        <p14:creationId xmlns:p14="http://schemas.microsoft.com/office/powerpoint/2010/main" val="2406397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935</Words>
  <Application>Microsoft Office PowerPoint</Application>
  <PresentationFormat>Widescreen</PresentationFormat>
  <Paragraphs>89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Wingdings</vt:lpstr>
      <vt:lpstr>Office Theme</vt:lpstr>
      <vt:lpstr>Technology in Realising the Aarhus Convention – Access to Information  </vt:lpstr>
      <vt:lpstr>EPA’s Role</vt:lpstr>
      <vt:lpstr>Aarhus Convention and related legislation</vt:lpstr>
      <vt:lpstr>Permitting – Industrial Emissions Directive (IED)</vt:lpstr>
      <vt:lpstr>Permitting – IED and Access to Information</vt:lpstr>
      <vt:lpstr>Permitting – Access to Information</vt:lpstr>
      <vt:lpstr>Permitting – Access to Information</vt:lpstr>
      <vt:lpstr>Revision of IED – E-permitting</vt:lpstr>
      <vt:lpstr>LEAP – Licence and Enforcement Access Portal </vt:lpstr>
      <vt:lpstr>LEAP – Licence and Enforcement Access Portal </vt:lpstr>
      <vt:lpstr>Pollutant Release and Transfer Register (PRTR)</vt:lpstr>
      <vt:lpstr>Revision of IED - Industrial Emissions Portal </vt:lpstr>
      <vt:lpstr>Thank you!</vt:lpstr>
    </vt:vector>
  </TitlesOfParts>
  <Company>EPA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of technology to realise Public Participation   Sarah Byrt</dc:title>
  <dc:creator>Sarah Byrt (Contractor)</dc:creator>
  <cp:lastModifiedBy>Sarah Byrt (Contractor)</cp:lastModifiedBy>
  <cp:revision>15</cp:revision>
  <dcterms:created xsi:type="dcterms:W3CDTF">2024-01-25T14:15:53Z</dcterms:created>
  <dcterms:modified xsi:type="dcterms:W3CDTF">2024-02-09T15:08:37Z</dcterms:modified>
</cp:coreProperties>
</file>