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16"/>
  </p:notesMasterIdLst>
  <p:sldIdLst>
    <p:sldId id="283" r:id="rId6"/>
    <p:sldId id="286" r:id="rId7"/>
    <p:sldId id="317" r:id="rId8"/>
    <p:sldId id="311" r:id="rId9"/>
    <p:sldId id="316" r:id="rId10"/>
    <p:sldId id="319" r:id="rId11"/>
    <p:sldId id="318" r:id="rId12"/>
    <p:sldId id="312" r:id="rId13"/>
    <p:sldId id="309" r:id="rId14"/>
    <p:sldId id="287" r:id="rId1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160">
          <p15:clr>
            <a:srgbClr val="A4A3A4"/>
          </p15:clr>
        </p15:guide>
        <p15:guide id="3" pos="384" userDrawn="1">
          <p15:clr>
            <a:srgbClr val="A4A3A4"/>
          </p15:clr>
        </p15:guide>
        <p15:guide id="4" orient="horz" pos="3168" userDrawn="1">
          <p15:clr>
            <a:srgbClr val="A4A3A4"/>
          </p15:clr>
        </p15:guide>
        <p15:guide id="5" orient="horz" pos="384" userDrawn="1">
          <p15:clr>
            <a:srgbClr val="A4A3A4"/>
          </p15:clr>
        </p15:guide>
        <p15:guide id="6" orient="horz" pos="720" userDrawn="1">
          <p15:clr>
            <a:srgbClr val="A4A3A4"/>
          </p15:clr>
        </p15:guide>
        <p15:guide id="7" orient="horz" pos="528" userDrawn="1">
          <p15:clr>
            <a:srgbClr val="A4A3A4"/>
          </p15:clr>
        </p15:guide>
        <p15:guide id="8" orient="horz" pos="2928" userDrawn="1">
          <p15:clr>
            <a:srgbClr val="A4A3A4"/>
          </p15:clr>
        </p15:guide>
        <p15:guide id="9" pos="6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57A"/>
    <a:srgbClr val="1E365E"/>
    <a:srgbClr val="59595B"/>
    <a:srgbClr val="9DC2E5"/>
    <a:srgbClr val="FD9425"/>
    <a:srgbClr val="EFCCB3"/>
    <a:srgbClr val="005FA5"/>
    <a:srgbClr val="58595B"/>
    <a:srgbClr val="1C365E"/>
    <a:srgbClr val="949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12652-E48A-4544-BE7B-330547F0FC72}" v="3" dt="2024-02-09T11:26:19.78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803" autoAdjust="0"/>
  </p:normalViewPr>
  <p:slideViewPr>
    <p:cSldViewPr>
      <p:cViewPr varScale="1">
        <p:scale>
          <a:sx n="112" d="100"/>
          <a:sy n="112" d="100"/>
        </p:scale>
        <p:origin x="492" y="96"/>
      </p:cViewPr>
      <p:guideLst>
        <p:guide orient="horz" pos="864"/>
        <p:guide pos="2160"/>
        <p:guide pos="384"/>
        <p:guide orient="horz" pos="3168"/>
        <p:guide orient="horz" pos="384"/>
        <p:guide orient="horz" pos="720"/>
        <p:guide orient="horz" pos="528"/>
        <p:guide orient="horz" pos="2928"/>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5409A54-5B82-464D-AA55-62DB6CC9E459}" type="datetimeFigureOut">
              <a:rPr lang="en-US" smtClean="0"/>
              <a:t>2/9/2024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8B75E9D-6992-DE49-BE4D-1B4221FC0349}" type="slidenum">
              <a:rPr lang="en-US" smtClean="0"/>
              <a:t>‹#›</a:t>
            </a:fld>
            <a:endParaRPr lang="en-US"/>
          </a:p>
        </p:txBody>
      </p:sp>
    </p:spTree>
    <p:extLst>
      <p:ext uri="{BB962C8B-B14F-4D97-AF65-F5344CB8AC3E}">
        <p14:creationId xmlns:p14="http://schemas.microsoft.com/office/powerpoint/2010/main" val="32176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Good afternoon, everyone my name is Laurencia Maguire, and I am speaking on behalf of LEAP Legal. how we are </a:t>
            </a:r>
            <a:r>
              <a:rPr lang="en-GB" b="1" dirty="0" err="1"/>
              <a:t>harnessning</a:t>
            </a:r>
            <a:r>
              <a:rPr lang="en-GB" b="1" dirty="0"/>
              <a:t> the power of technology to enhance productivity in the legal profession.</a:t>
            </a:r>
            <a:endParaRPr lang="en-US" dirty="0"/>
          </a:p>
          <a:p>
            <a:pPr>
              <a:defRPr/>
            </a:pPr>
            <a:endParaRPr lang="en-GB" dirty="0">
              <a:cs typeface="Calibri"/>
            </a:endParaRPr>
          </a:p>
        </p:txBody>
      </p:sp>
      <p:sp>
        <p:nvSpPr>
          <p:cNvPr id="4" name="Slide Number Placeholder 3"/>
          <p:cNvSpPr>
            <a:spLocks noGrp="1"/>
          </p:cNvSpPr>
          <p:nvPr>
            <p:ph type="sldNum" sz="quarter" idx="5"/>
          </p:nvPr>
        </p:nvSpPr>
        <p:spPr/>
        <p:txBody>
          <a:bodyPr/>
          <a:lstStyle/>
          <a:p>
            <a:fld id="{28B75E9D-6992-DE49-BE4D-1B4221FC0349}" type="slidenum">
              <a:rPr lang="en-US" smtClean="0"/>
              <a:t>1</a:t>
            </a:fld>
            <a:endParaRPr lang="en-US"/>
          </a:p>
        </p:txBody>
      </p:sp>
    </p:spTree>
    <p:extLst>
      <p:ext uri="{BB962C8B-B14F-4D97-AF65-F5344CB8AC3E}">
        <p14:creationId xmlns:p14="http://schemas.microsoft.com/office/powerpoint/2010/main" val="2749015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there it is , The legal practice productivity solution from Leap, all you need to run a law firm.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defRPr/>
            </a:pPr>
            <a:r>
              <a:rPr lang="en-GB" sz="1200" dirty="0"/>
              <a:t>Thank you very much for your time today.</a:t>
            </a:r>
            <a:r>
              <a:rPr lang="en-GB" dirty="0"/>
              <a:t> </a:t>
            </a:r>
            <a:endParaRPr lang="en-GB"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If you wish to discuss this or anything else about Leap then please reach out to me via email </a:t>
            </a:r>
            <a:endParaRPr lang="en-GB" dirty="0">
              <a:cs typeface="Calibri"/>
            </a:endParaRPr>
          </a:p>
        </p:txBody>
      </p:sp>
      <p:sp>
        <p:nvSpPr>
          <p:cNvPr id="4" name="Slide Number Placeholder 3"/>
          <p:cNvSpPr>
            <a:spLocks noGrp="1"/>
          </p:cNvSpPr>
          <p:nvPr>
            <p:ph type="sldNum" sz="quarter" idx="5"/>
          </p:nvPr>
        </p:nvSpPr>
        <p:spPr/>
        <p:txBody>
          <a:bodyPr/>
          <a:lstStyle/>
          <a:p>
            <a:fld id="{28B75E9D-6992-DE49-BE4D-1B4221FC0349}" type="slidenum">
              <a:rPr lang="en-US" smtClean="0"/>
              <a:t>10</a:t>
            </a:fld>
            <a:endParaRPr lang="en-US"/>
          </a:p>
        </p:txBody>
      </p:sp>
    </p:spTree>
    <p:extLst>
      <p:ext uri="{BB962C8B-B14F-4D97-AF65-F5344CB8AC3E}">
        <p14:creationId xmlns:p14="http://schemas.microsoft.com/office/powerpoint/2010/main" val="4309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LEAP occupies a unique place within the legal software market, we offer not only practice management, but legal publishing, document assembly and legal accounting all under one integrated platform</a:t>
            </a:r>
            <a:endParaRPr lang="en-US" dirty="0"/>
          </a:p>
          <a:p>
            <a:pPr>
              <a:defRPr/>
            </a:pPr>
            <a:endParaRPr lang="en-GB" dirty="0"/>
          </a:p>
          <a:p>
            <a:pPr>
              <a:defRPr/>
            </a:pPr>
            <a:r>
              <a:rPr lang="en-GB" dirty="0"/>
              <a:t>Our main goal is to make it easier for small to mid-sized firms to manage their matters from a single all-in-one solution. </a:t>
            </a:r>
            <a:r>
              <a:rPr lang="en-GB" b="1" dirty="0"/>
              <a:t>A Legal Practice Productivity Solution.</a:t>
            </a:r>
            <a:endParaRPr lang="en-GB" dirty="0"/>
          </a:p>
          <a:p>
            <a:pPr marL="0" marR="0" lvl="0" indent="0" algn="l" defTabSz="914400">
              <a:lnSpc>
                <a:spcPct val="100000"/>
              </a:lnSpc>
              <a:spcBef>
                <a:spcPts val="0"/>
              </a:spcBef>
              <a:spcAft>
                <a:spcPts val="0"/>
              </a:spcAft>
              <a:buClrTx/>
              <a:buSzTx/>
              <a:buFontTx/>
              <a:buNone/>
              <a:tabLst/>
              <a:defRPr/>
            </a:pPr>
            <a:endParaRPr lang="en-GB" dirty="0">
              <a:cs typeface="Calibri"/>
            </a:endParaRPr>
          </a:p>
          <a:p>
            <a:endParaRPr lang="en-US" dirty="0"/>
          </a:p>
        </p:txBody>
      </p:sp>
      <p:sp>
        <p:nvSpPr>
          <p:cNvPr id="4" name="Slide Number Placeholder 3"/>
          <p:cNvSpPr>
            <a:spLocks noGrp="1"/>
          </p:cNvSpPr>
          <p:nvPr>
            <p:ph type="sldNum" sz="quarter" idx="5"/>
          </p:nvPr>
        </p:nvSpPr>
        <p:spPr/>
        <p:txBody>
          <a:bodyPr/>
          <a:lstStyle/>
          <a:p>
            <a:fld id="{28B75E9D-6992-DE49-BE4D-1B4221FC0349}" type="slidenum">
              <a:rPr lang="en-US" smtClean="0"/>
              <a:t>2</a:t>
            </a:fld>
            <a:endParaRPr lang="en-US"/>
          </a:p>
        </p:txBody>
      </p:sp>
    </p:spTree>
    <p:extLst>
      <p:ext uri="{BB962C8B-B14F-4D97-AF65-F5344CB8AC3E}">
        <p14:creationId xmlns:p14="http://schemas.microsoft.com/office/powerpoint/2010/main" val="62427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58595B"/>
                </a:solidFill>
                <a:latin typeface="Calibri"/>
                <a:ea typeface="Open Sans"/>
                <a:cs typeface="Calibri"/>
              </a:rPr>
              <a:t>Now</a:t>
            </a:r>
            <a:r>
              <a:rPr lang="en-GB" dirty="0">
                <a:solidFill>
                  <a:srgbClr val="58595B"/>
                </a:solidFill>
              </a:rPr>
              <a:t> moving onto a bit of background information about LEAP, </a:t>
            </a:r>
            <a:endParaRPr lang="en-US" dirty="0">
              <a:solidFill>
                <a:srgbClr val="000000"/>
              </a:solidFill>
              <a:latin typeface="Calibri" panose="020F0502020204030204"/>
              <a:cs typeface="Calibri" panose="020F0502020204030204"/>
            </a:endParaRPr>
          </a:p>
          <a:p>
            <a:endParaRPr lang="en-GB" dirty="0">
              <a:solidFill>
                <a:srgbClr val="58595B"/>
              </a:solidFill>
            </a:endParaRPr>
          </a:p>
          <a:p>
            <a:r>
              <a:rPr lang="en-GB" dirty="0">
                <a:solidFill>
                  <a:srgbClr val="58595B"/>
                </a:solidFill>
              </a:rPr>
              <a:t>We now stand as one of the worlds largest provider legal cloud software within the legal profession</a:t>
            </a:r>
            <a:endParaRPr lang="en-GB" dirty="0"/>
          </a:p>
          <a:p>
            <a:r>
              <a:rPr lang="en-GB" dirty="0">
                <a:solidFill>
                  <a:srgbClr val="58595B"/>
                </a:solidFill>
              </a:rPr>
              <a:t>We were founded over 30 years ago originating from Australia, </a:t>
            </a:r>
            <a:endParaRPr lang="en-GB">
              <a:solidFill>
                <a:srgbClr val="000000"/>
              </a:solidFill>
            </a:endParaRPr>
          </a:p>
          <a:p>
            <a:endParaRPr lang="en-GB" dirty="0">
              <a:solidFill>
                <a:srgbClr val="58595B"/>
              </a:solidFill>
              <a:cs typeface="Calibri"/>
            </a:endParaRPr>
          </a:p>
          <a:p>
            <a:r>
              <a:rPr lang="en-GB" dirty="0">
                <a:solidFill>
                  <a:srgbClr val="58595B"/>
                </a:solidFill>
              </a:rPr>
              <a:t>since then,  we have over 66,000 </a:t>
            </a:r>
            <a:r>
              <a:rPr lang="en-GB" dirty="0" err="1">
                <a:solidFill>
                  <a:srgbClr val="58595B"/>
                </a:solidFill>
              </a:rPr>
              <a:t>LEAPsters</a:t>
            </a:r>
            <a:r>
              <a:rPr lang="en-GB" dirty="0">
                <a:solidFill>
                  <a:srgbClr val="58595B"/>
                </a:solidFill>
              </a:rPr>
              <a:t> globally, Within Ireland Specifically, we now have over 400 firms adopting LEAP within their </a:t>
            </a:r>
            <a:r>
              <a:rPr lang="en-GB" b="0" i="0" dirty="0">
                <a:solidFill>
                  <a:srgbClr val="58595B"/>
                </a:solidFill>
                <a:effectLst/>
              </a:rPr>
              <a:t>practice</a:t>
            </a:r>
            <a:r>
              <a:rPr lang="en-GB" dirty="0">
                <a:solidFill>
                  <a:srgbClr val="58595B"/>
                </a:solidFill>
              </a:rPr>
              <a:t> </a:t>
            </a:r>
            <a:endParaRPr lang="en-GB"/>
          </a:p>
          <a:p>
            <a:endParaRPr lang="en-GB" dirty="0">
              <a:solidFill>
                <a:srgbClr val="58595B"/>
              </a:solidFill>
            </a:endParaRPr>
          </a:p>
          <a:p>
            <a:r>
              <a:rPr lang="en-GB" dirty="0">
                <a:solidFill>
                  <a:srgbClr val="58595B"/>
                </a:solidFill>
              </a:rPr>
              <a:t>Each year we invest over €15 million research and development so that </a:t>
            </a:r>
            <a:r>
              <a:rPr lang="en-GB" b="0" i="0" dirty="0">
                <a:solidFill>
                  <a:srgbClr val="58595B"/>
                </a:solidFill>
                <a:effectLst/>
              </a:rPr>
              <a:t>LEAP </a:t>
            </a:r>
            <a:r>
              <a:rPr lang="en-GB" dirty="0">
                <a:solidFill>
                  <a:srgbClr val="58595B"/>
                </a:solidFill>
              </a:rPr>
              <a:t>remains </a:t>
            </a:r>
            <a:r>
              <a:rPr lang="en-GB" b="0" i="0" dirty="0">
                <a:solidFill>
                  <a:srgbClr val="58595B"/>
                </a:solidFill>
                <a:effectLst/>
              </a:rPr>
              <a:t>at </a:t>
            </a:r>
            <a:r>
              <a:rPr lang="en-GB" dirty="0">
                <a:solidFill>
                  <a:srgbClr val="58595B"/>
                </a:solidFill>
              </a:rPr>
              <a:t>forefront </a:t>
            </a:r>
            <a:r>
              <a:rPr lang="en-GB" b="0" i="0" dirty="0">
                <a:solidFill>
                  <a:srgbClr val="58595B"/>
                </a:solidFill>
                <a:effectLst/>
              </a:rPr>
              <a:t>of </a:t>
            </a:r>
            <a:r>
              <a:rPr lang="en-GB" dirty="0">
                <a:solidFill>
                  <a:srgbClr val="58595B"/>
                </a:solidFill>
              </a:rPr>
              <a:t>cutting edge</a:t>
            </a:r>
            <a:r>
              <a:rPr lang="en-GB" b="0" i="0" dirty="0">
                <a:solidFill>
                  <a:srgbClr val="58595B"/>
                </a:solidFill>
                <a:effectLst/>
              </a:rPr>
              <a:t>. We provide </a:t>
            </a:r>
            <a:r>
              <a:rPr lang="en-GB" dirty="0">
                <a:solidFill>
                  <a:srgbClr val="58595B"/>
                </a:solidFill>
              </a:rPr>
              <a:t>continual updates and enhancements to help future from legal practices and remain </a:t>
            </a:r>
            <a:r>
              <a:rPr lang="en-GB" b="0" i="0" dirty="0">
                <a:solidFill>
                  <a:srgbClr val="58595B"/>
                </a:solidFill>
                <a:effectLst/>
              </a:rPr>
              <a:t>attune to the ever-changing needs of our clients</a:t>
            </a:r>
            <a:endParaRPr lang="en-GB" dirty="0"/>
          </a:p>
          <a:p>
            <a:endParaRPr lang="en-GB" dirty="0">
              <a:solidFill>
                <a:srgbClr val="58595B"/>
              </a:solidFill>
              <a:latin typeface="Open Sans"/>
              <a:ea typeface="Open Sans"/>
              <a:cs typeface="Open Sans"/>
            </a:endParaRPr>
          </a:p>
        </p:txBody>
      </p:sp>
      <p:sp>
        <p:nvSpPr>
          <p:cNvPr id="4" name="Slide Number Placeholder 3"/>
          <p:cNvSpPr>
            <a:spLocks noGrp="1"/>
          </p:cNvSpPr>
          <p:nvPr>
            <p:ph type="sldNum" sz="quarter" idx="5"/>
          </p:nvPr>
        </p:nvSpPr>
        <p:spPr/>
        <p:txBody>
          <a:bodyPr/>
          <a:lstStyle/>
          <a:p>
            <a:fld id="{28B75E9D-6992-DE49-BE4D-1B4221FC0349}" type="slidenum">
              <a:rPr lang="en-US" smtClean="0"/>
              <a:t>3</a:t>
            </a:fld>
            <a:endParaRPr lang="en-US"/>
          </a:p>
        </p:txBody>
      </p:sp>
    </p:spTree>
    <p:extLst>
      <p:ext uri="{BB962C8B-B14F-4D97-AF65-F5344CB8AC3E}">
        <p14:creationId xmlns:p14="http://schemas.microsoft.com/office/powerpoint/2010/main" val="249563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solidFill>
                  <a:srgbClr val="58595B"/>
                </a:solidFill>
              </a:rPr>
              <a:t>As a result of this continuous research and development invested into LEAP yearly, we can provide a single source of truth as a true cloud all in one solution </a:t>
            </a:r>
            <a:endParaRPr lang="en-US"/>
          </a:p>
          <a:p>
            <a:pPr>
              <a:defRPr/>
            </a:pPr>
            <a:r>
              <a:rPr lang="en-GB" dirty="0">
                <a:solidFill>
                  <a:srgbClr val="58595B"/>
                </a:solidFill>
              </a:rPr>
              <a:t> </a:t>
            </a:r>
            <a:endParaRPr lang="en-GB" dirty="0"/>
          </a:p>
          <a:p>
            <a:pPr>
              <a:defRPr/>
            </a:pPr>
            <a:r>
              <a:rPr lang="en-GB" dirty="0">
                <a:solidFill>
                  <a:srgbClr val="58595B"/>
                </a:solidFill>
              </a:rPr>
              <a:t>Work is no longer confined to a physical space; it's an activity that can be conducted from anywhere, at any time, and on any device.</a:t>
            </a:r>
            <a:endParaRPr lang="en-GB" dirty="0"/>
          </a:p>
          <a:p>
            <a:pPr>
              <a:defRPr/>
            </a:pPr>
            <a:endParaRPr lang="en-GB" dirty="0">
              <a:solidFill>
                <a:srgbClr val="58595B"/>
              </a:solidFill>
            </a:endParaRPr>
          </a:p>
          <a:p>
            <a:pPr>
              <a:defRPr/>
            </a:pPr>
            <a:r>
              <a:rPr lang="en-GB" dirty="0">
                <a:solidFill>
                  <a:srgbClr val="58595B"/>
                </a:solidFill>
              </a:rPr>
              <a:t>With LEAP, everyone in a firm is working with one version of the truth. Solicitors have access to real-time case activity and client information, whether they’re in the office, at home, or on the go.</a:t>
            </a:r>
            <a:endParaRPr lang="en-GB" dirty="0"/>
          </a:p>
          <a:p>
            <a:pPr>
              <a:defRPr/>
            </a:pPr>
            <a:endParaRPr lang="en-GB" dirty="0">
              <a:solidFill>
                <a:srgbClr val="58595B"/>
              </a:solidFill>
            </a:endParaRPr>
          </a:p>
          <a:p>
            <a:pPr>
              <a:defRPr/>
            </a:pPr>
            <a:r>
              <a:rPr lang="en-GB" dirty="0">
                <a:solidFill>
                  <a:srgbClr val="58595B"/>
                </a:solidFill>
              </a:rPr>
              <a:t>This integrated approach ensures that your firm operates efficiently, collaboratively, and with the most up-to-date information at your fingertips.</a:t>
            </a:r>
            <a:endParaRPr lang="en-GB" dirty="0"/>
          </a:p>
          <a:p>
            <a:endParaRPr lang="en-GB" dirty="0">
              <a:solidFill>
                <a:srgbClr val="58595B"/>
              </a:solidFill>
              <a:latin typeface="Open Sans Light"/>
              <a:ea typeface="Open Sans Light"/>
              <a:cs typeface="Open Sans Light"/>
            </a:endParaRPr>
          </a:p>
        </p:txBody>
      </p:sp>
      <p:sp>
        <p:nvSpPr>
          <p:cNvPr id="4" name="Slide Number Placeholder 3"/>
          <p:cNvSpPr>
            <a:spLocks noGrp="1"/>
          </p:cNvSpPr>
          <p:nvPr>
            <p:ph type="sldNum" sz="quarter" idx="5"/>
          </p:nvPr>
        </p:nvSpPr>
        <p:spPr/>
        <p:txBody>
          <a:bodyPr/>
          <a:lstStyle/>
          <a:p>
            <a:fld id="{28B75E9D-6992-DE49-BE4D-1B4221FC0349}" type="slidenum">
              <a:rPr lang="en-US" smtClean="0"/>
              <a:t>4</a:t>
            </a:fld>
            <a:endParaRPr lang="en-US"/>
          </a:p>
        </p:txBody>
      </p:sp>
    </p:spTree>
    <p:extLst>
      <p:ext uri="{BB962C8B-B14F-4D97-AF65-F5344CB8AC3E}">
        <p14:creationId xmlns:p14="http://schemas.microsoft.com/office/powerpoint/2010/main" val="278683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58595B"/>
                </a:solidFill>
              </a:rPr>
              <a:t>At your fingertips, you’ll find LEAP’s mobile application, </a:t>
            </a:r>
            <a:r>
              <a:rPr lang="en-GB" b="0" i="0">
                <a:solidFill>
                  <a:srgbClr val="58595B"/>
                </a:solidFill>
                <a:effectLst/>
              </a:rPr>
              <a:t>LEAP makes it easy to work on your matters, whether you’re in the office, at home, attending court or out meeting clients.</a:t>
            </a:r>
            <a:endParaRPr lang="en-US">
              <a:solidFill>
                <a:srgbClr val="000000"/>
              </a:solidFill>
            </a:endParaRPr>
          </a:p>
          <a:p>
            <a:endParaRPr lang="en-GB" dirty="0">
              <a:solidFill>
                <a:srgbClr val="58595B"/>
              </a:solidFill>
            </a:endParaRPr>
          </a:p>
          <a:p>
            <a:r>
              <a:rPr lang="en-GB" dirty="0">
                <a:solidFill>
                  <a:srgbClr val="58595B"/>
                </a:solidFill>
              </a:rPr>
              <a:t>It provides solicitors </a:t>
            </a:r>
            <a:r>
              <a:rPr lang="en-GB" b="0" i="0" dirty="0">
                <a:solidFill>
                  <a:srgbClr val="58595B"/>
                </a:solidFill>
                <a:effectLst/>
              </a:rPr>
              <a:t>with the ability to </a:t>
            </a:r>
            <a:r>
              <a:rPr lang="en-GB" dirty="0">
                <a:solidFill>
                  <a:srgbClr val="58595B"/>
                </a:solidFill>
              </a:rPr>
              <a:t>manage matters remotely , scan documents on the go </a:t>
            </a:r>
            <a:r>
              <a:rPr lang="en-GB" b="0" i="0" dirty="0">
                <a:solidFill>
                  <a:srgbClr val="58595B"/>
                </a:solidFill>
                <a:effectLst/>
              </a:rPr>
              <a:t>, time </a:t>
            </a:r>
            <a:r>
              <a:rPr lang="en-GB" dirty="0">
                <a:solidFill>
                  <a:srgbClr val="58595B"/>
                </a:solidFill>
              </a:rPr>
              <a:t>record from your mobile, </a:t>
            </a:r>
            <a:r>
              <a:rPr lang="en-GB" b="0" i="0" dirty="0">
                <a:solidFill>
                  <a:srgbClr val="58595B"/>
                </a:solidFill>
                <a:effectLst/>
              </a:rPr>
              <a:t>and view documents from any device.</a:t>
            </a:r>
            <a:endParaRPr lang="en-US" dirty="0">
              <a:cs typeface="Calibri"/>
            </a:endParaRPr>
          </a:p>
          <a:p>
            <a:endParaRPr lang="en-GB" dirty="0">
              <a:solidFill>
                <a:srgbClr val="58595B"/>
              </a:solidFill>
            </a:endParaRPr>
          </a:p>
          <a:p>
            <a:r>
              <a:rPr lang="en-GB" dirty="0">
                <a:solidFill>
                  <a:srgbClr val="58595B"/>
                </a:solidFill>
              </a:rPr>
              <a:t>These features combine to provide legal professionals with the flexibility and convenience they need to manage their workload effectively and deliver exceptional service to their clients.</a:t>
            </a:r>
            <a:endParaRPr lang="en-GB"/>
          </a:p>
          <a:p>
            <a:pPr algn="l"/>
            <a:endParaRPr lang="en-GB" b="0" i="0" dirty="0">
              <a:solidFill>
                <a:srgbClr val="58595B"/>
              </a:solidFill>
              <a:effectLst/>
              <a:latin typeface="Open Sans" panose="020B0606030504020204" pitchFamily="34" charset="0"/>
              <a:ea typeface="Open Sans"/>
              <a:cs typeface="Open Sans"/>
            </a:endParaRPr>
          </a:p>
          <a:p>
            <a:endParaRPr lang="en-US" dirty="0"/>
          </a:p>
        </p:txBody>
      </p:sp>
      <p:sp>
        <p:nvSpPr>
          <p:cNvPr id="4" name="Slide Number Placeholder 3"/>
          <p:cNvSpPr>
            <a:spLocks noGrp="1"/>
          </p:cNvSpPr>
          <p:nvPr>
            <p:ph type="sldNum" sz="quarter" idx="5"/>
          </p:nvPr>
        </p:nvSpPr>
        <p:spPr/>
        <p:txBody>
          <a:bodyPr/>
          <a:lstStyle/>
          <a:p>
            <a:fld id="{28B75E9D-6992-DE49-BE4D-1B4221FC0349}" type="slidenum">
              <a:rPr lang="en-US" smtClean="0"/>
              <a:t>5</a:t>
            </a:fld>
            <a:endParaRPr lang="en-US"/>
          </a:p>
        </p:txBody>
      </p:sp>
    </p:spTree>
    <p:extLst>
      <p:ext uri="{BB962C8B-B14F-4D97-AF65-F5344CB8AC3E}">
        <p14:creationId xmlns:p14="http://schemas.microsoft.com/office/powerpoint/2010/main" val="240930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1D928-8CFA-BE10-4A54-A4DB3BDA5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3414C-A2E0-631A-98CF-0232B9660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BD37A-8C17-26D5-4402-BA73AABD05B7}"/>
              </a:ext>
            </a:extLst>
          </p:cNvPr>
          <p:cNvSpPr>
            <a:spLocks noGrp="1"/>
          </p:cNvSpPr>
          <p:nvPr>
            <p:ph type="body" idx="1"/>
          </p:nvPr>
        </p:nvSpPr>
        <p:spPr/>
        <p:txBody>
          <a:bodyPr/>
          <a:lstStyle/>
          <a:p>
            <a:r>
              <a:rPr lang="en-GB" dirty="0">
                <a:solidFill>
                  <a:srgbClr val="58595B"/>
                </a:solidFill>
              </a:rPr>
              <a:t>Now that we've explored LEAP's mobile application, let's move onto how LEAP can also streamline doc preparation for legal professionals </a:t>
            </a:r>
            <a:endParaRPr lang="en-US"/>
          </a:p>
          <a:p>
            <a:endParaRPr lang="en-GB" dirty="0">
              <a:solidFill>
                <a:srgbClr val="58595B"/>
              </a:solidFill>
            </a:endParaRPr>
          </a:p>
          <a:p>
            <a:r>
              <a:rPr lang="en-GB" dirty="0">
                <a:solidFill>
                  <a:srgbClr val="58595B"/>
                </a:solidFill>
              </a:rPr>
              <a:t>One of the key features of LEAP is its ability to automatically update and integrate Irish legal forms and precedents.</a:t>
            </a:r>
            <a:endParaRPr lang="en-GB" dirty="0"/>
          </a:p>
          <a:p>
            <a:endParaRPr lang="en-GB" dirty="0">
              <a:solidFill>
                <a:srgbClr val="58595B"/>
              </a:solidFill>
            </a:endParaRPr>
          </a:p>
          <a:p>
            <a:r>
              <a:rPr lang="en-GB" dirty="0">
                <a:solidFill>
                  <a:srgbClr val="58595B"/>
                </a:solidFill>
              </a:rPr>
              <a:t>These up-to-date and highly integrated legal forms and precedents allow law firms to streamline their workflows and ensure accuracy in their documents.</a:t>
            </a:r>
            <a:endParaRPr lang="en-GB">
              <a:cs typeface="Calibri" panose="020F0502020204030204"/>
            </a:endParaRPr>
          </a:p>
          <a:p>
            <a:endParaRPr lang="en-GB" dirty="0">
              <a:solidFill>
                <a:srgbClr val="58595B"/>
              </a:solidFill>
              <a:cs typeface="Calibri"/>
            </a:endParaRPr>
          </a:p>
          <a:p>
            <a:r>
              <a:rPr lang="en-GB" dirty="0">
                <a:solidFill>
                  <a:srgbClr val="58595B"/>
                </a:solidFill>
              </a:rPr>
              <a:t>With LEAP, you only need to input matter information once into your electronic matter, and it will automatically populate into all your documents, including LEAP's extensive library of over 1,500 official legal forms.</a:t>
            </a:r>
            <a:endParaRPr lang="en-GB" dirty="0"/>
          </a:p>
          <a:p>
            <a:endParaRPr lang="en-GB" dirty="0">
              <a:solidFill>
                <a:srgbClr val="58595B"/>
              </a:solidFill>
            </a:endParaRPr>
          </a:p>
          <a:p>
            <a:r>
              <a:rPr lang="en-GB" dirty="0">
                <a:solidFill>
                  <a:srgbClr val="58595B"/>
                </a:solidFill>
              </a:rPr>
              <a:t>Additionally, LEAP offers the convenience of eSignatures, allowing you to securely send any document generated from LEAP to be electronically signed.</a:t>
            </a:r>
            <a:endParaRPr lang="en-GB" dirty="0"/>
          </a:p>
          <a:p>
            <a:pPr algn="l"/>
            <a:endParaRPr lang="en-GB" dirty="0">
              <a:solidFill>
                <a:srgbClr val="58595B"/>
              </a:solidFill>
              <a:latin typeface="Open Sans"/>
              <a:ea typeface="Open Sans"/>
              <a:cs typeface="Open Sans"/>
            </a:endParaRPr>
          </a:p>
        </p:txBody>
      </p:sp>
      <p:sp>
        <p:nvSpPr>
          <p:cNvPr id="4" name="Slide Number Placeholder 3">
            <a:extLst>
              <a:ext uri="{FF2B5EF4-FFF2-40B4-BE49-F238E27FC236}">
                <a16:creationId xmlns:a16="http://schemas.microsoft.com/office/drawing/2014/main" id="{B3434F72-7E57-26BE-FBE1-0A8910B8100A}"/>
              </a:ext>
            </a:extLst>
          </p:cNvPr>
          <p:cNvSpPr>
            <a:spLocks noGrp="1"/>
          </p:cNvSpPr>
          <p:nvPr>
            <p:ph type="sldNum" sz="quarter" idx="5"/>
          </p:nvPr>
        </p:nvSpPr>
        <p:spPr/>
        <p:txBody>
          <a:bodyPr/>
          <a:lstStyle/>
          <a:p>
            <a:fld id="{28B75E9D-6992-DE49-BE4D-1B4221FC0349}" type="slidenum">
              <a:rPr lang="en-US" smtClean="0"/>
              <a:t>6</a:t>
            </a:fld>
            <a:endParaRPr lang="en-US"/>
          </a:p>
        </p:txBody>
      </p:sp>
    </p:spTree>
    <p:extLst>
      <p:ext uri="{BB962C8B-B14F-4D97-AF65-F5344CB8AC3E}">
        <p14:creationId xmlns:p14="http://schemas.microsoft.com/office/powerpoint/2010/main" val="380880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LEAP data is securely stored on servers built on Amazon Web Services (AWS) platform, currently stored in Dublin. </a:t>
            </a:r>
            <a:endParaRPr lang="en-US"/>
          </a:p>
          <a:p>
            <a:endParaRPr lang="en-GB" dirty="0">
              <a:cs typeface="Calibri"/>
            </a:endParaRPr>
          </a:p>
          <a:p>
            <a:r>
              <a:rPr lang="en-GB" dirty="0"/>
              <a:t>AWS prioritizes security, offering data centres designed to meet the needs of the most security-conscious organizations, with NASA as one of their notable clients.</a:t>
            </a:r>
            <a:endParaRPr lang="en-GB" dirty="0">
              <a:cs typeface="Calibri"/>
            </a:endParaRPr>
          </a:p>
          <a:p>
            <a:endParaRPr lang="en-GB" dirty="0"/>
          </a:p>
          <a:p>
            <a:r>
              <a:rPr lang="en-GB" dirty="0"/>
              <a:t>LEAP uses both Transport Layer Security (TLS) and RSA encryption. Industry standard technologies and it guarantees all communication between your computer and the host server is encrypted and protected from interception. </a:t>
            </a:r>
          </a:p>
          <a:p>
            <a:endParaRPr lang="en-GB" dirty="0">
              <a:cs typeface="Calibri" panose="020F0502020204030204"/>
            </a:endParaRPr>
          </a:p>
          <a:p>
            <a:r>
              <a:rPr lang="en-GB" dirty="0"/>
              <a:t>This </a:t>
            </a:r>
            <a:r>
              <a:rPr lang="en-GB" dirty="0">
                <a:effectLst/>
              </a:rPr>
              <a:t>is considered the gold standard for security compliance for software-as-a-service.</a:t>
            </a:r>
            <a:r>
              <a:rPr lang="en-GB" dirty="0"/>
              <a:t> </a:t>
            </a:r>
          </a:p>
          <a:p>
            <a:endParaRPr lang="en-GB" dirty="0">
              <a:cs typeface="Calibri" panose="020F0502020204030204"/>
            </a:endParaRPr>
          </a:p>
          <a:p>
            <a:r>
              <a:rPr lang="en-GB" dirty="0"/>
              <a:t>It </a:t>
            </a:r>
            <a:r>
              <a:rPr lang="en-GB" dirty="0">
                <a:effectLst/>
              </a:rPr>
              <a:t>requires </a:t>
            </a:r>
            <a:r>
              <a:rPr lang="en-GB" dirty="0"/>
              <a:t>us </a:t>
            </a:r>
            <a:r>
              <a:rPr lang="en-GB" dirty="0">
                <a:effectLst/>
              </a:rPr>
              <a:t>to establish and follow strict information security policies and procedures, </a:t>
            </a:r>
            <a:r>
              <a:rPr lang="en-GB" dirty="0"/>
              <a:t>ensuring </a:t>
            </a:r>
            <a:r>
              <a:rPr lang="en-GB" dirty="0">
                <a:effectLst/>
              </a:rPr>
              <a:t>the security of customer data.</a:t>
            </a:r>
            <a:endParaRPr lang="en-GB" dirty="0">
              <a:cs typeface="Calibri"/>
            </a:endParaRPr>
          </a:p>
          <a:p>
            <a:r>
              <a:rPr lang="en-GB" dirty="0">
                <a:effectLst/>
              </a:rPr>
              <a:t>  </a:t>
            </a:r>
            <a:endParaRPr lang="en-GB" dirty="0">
              <a:cs typeface="Calibri"/>
            </a:endParaRPr>
          </a:p>
          <a:p>
            <a:r>
              <a:rPr lang="en-GB" dirty="0">
                <a:effectLst/>
              </a:rPr>
              <a:t>The security and confidentiality of our users’ data has always been a top priority. This rigorous, independent assessment of our internal security controls serves as validation of our dedication and adherence to the highest standards for security and confidentiality to protect our users’ data.</a:t>
            </a:r>
            <a:endParaRPr lang="en-GB" dirty="0">
              <a:cs typeface="Calibri"/>
            </a:endParaRPr>
          </a:p>
          <a:p>
            <a:endParaRPr lang="en-GB" sz="1200" dirty="0">
              <a:effectLst/>
              <a:latin typeface="Calibri" panose="020F0502020204030204" pitchFamily="34" charset="0"/>
              <a:ea typeface="Calibri" panose="020F0502020204030204" pitchFamily="34" charset="0"/>
              <a:cs typeface="Calibri"/>
            </a:endParaRPr>
          </a:p>
          <a:p>
            <a:endParaRPr lang="en-GB" dirty="0"/>
          </a:p>
        </p:txBody>
      </p:sp>
      <p:sp>
        <p:nvSpPr>
          <p:cNvPr id="4" name="Slide Number Placeholder 3"/>
          <p:cNvSpPr>
            <a:spLocks noGrp="1"/>
          </p:cNvSpPr>
          <p:nvPr>
            <p:ph type="sldNum" sz="quarter" idx="5"/>
          </p:nvPr>
        </p:nvSpPr>
        <p:spPr/>
        <p:txBody>
          <a:bodyPr/>
          <a:lstStyle/>
          <a:p>
            <a:fld id="{28B75E9D-6992-DE49-BE4D-1B4221FC0349}" type="slidenum">
              <a:rPr lang="en-US" smtClean="0"/>
              <a:t>7</a:t>
            </a:fld>
            <a:endParaRPr lang="en-US"/>
          </a:p>
        </p:txBody>
      </p:sp>
    </p:spTree>
    <p:extLst>
      <p:ext uri="{BB962C8B-B14F-4D97-AF65-F5344CB8AC3E}">
        <p14:creationId xmlns:p14="http://schemas.microsoft.com/office/powerpoint/2010/main" val="94187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reliant on server-based or paper-based systems- </a:t>
            </a:r>
            <a:r>
              <a:rPr lang="en-US" dirty="0" err="1"/>
              <a:t>sufferering</a:t>
            </a:r>
            <a:r>
              <a:rPr lang="en-US" dirty="0"/>
              <a:t> significant losses, as all their data was stored in one physical location, vulnerable to natural disasters like floods.</a:t>
            </a:r>
          </a:p>
          <a:p>
            <a:endParaRPr lang="en-US" dirty="0"/>
          </a:p>
          <a:p>
            <a:r>
              <a:rPr lang="en-US" dirty="0"/>
              <a:t>Firms using LEAP (in relation to storage of their data) remained unaffected by the recent flooding in Cork. This is because their critical data was securely stored off-site on the cloud</a:t>
            </a:r>
            <a:endParaRPr lang="en-GB" dirty="0"/>
          </a:p>
          <a:p>
            <a:endParaRPr lang="en-US" dirty="0"/>
          </a:p>
          <a:p>
            <a:r>
              <a:rPr lang="en-US" dirty="0"/>
              <a:t> firms adopting traditional server-based or paper-based systems, which store data locally, can be vulnerable to not only security risks but also natural disasters like this. Being on the cloud , data remains accessible and intact. </a:t>
            </a:r>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8B75E9D-6992-DE49-BE4D-1B4221FC0349}" type="slidenum">
              <a:rPr lang="en-US" smtClean="0"/>
              <a:t>8</a:t>
            </a:fld>
            <a:endParaRPr lang="en-US"/>
          </a:p>
        </p:txBody>
      </p:sp>
    </p:spTree>
    <p:extLst>
      <p:ext uri="{BB962C8B-B14F-4D97-AF65-F5344CB8AC3E}">
        <p14:creationId xmlns:p14="http://schemas.microsoft.com/office/powerpoint/2010/main" val="213841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E1919"/>
                </a:solidFill>
                <a:effectLst/>
                <a:latin typeface="Calibri" panose="020F0502020204030204" pitchFamily="34" charset="0"/>
                <a:ea typeface="Calibri" panose="020F0502020204030204" pitchFamily="34" charset="0"/>
                <a:cs typeface="Calibri" panose="020F0502020204030204" pitchFamily="34" charset="0"/>
              </a:rPr>
              <a:t>On the screen you will see a selection of quotes from our customers based across Ireland.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E1919"/>
                </a:solidFill>
                <a:effectLst/>
                <a:latin typeface="Calibri" panose="020F0502020204030204" pitchFamily="34" charset="0"/>
                <a:ea typeface="Calibri" panose="020F0502020204030204" pitchFamily="34" charset="0"/>
                <a:cs typeface="Calibri" panose="020F0502020204030204" pitchFamily="34" charset="0"/>
              </a:rPr>
              <a:t>We now have 400 firms using our software in Ireland, LEAP is helping law firms to work more efficiently and provide outstanding service to clients.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1E1919"/>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1E1919"/>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8B75E9D-6992-DE49-BE4D-1B4221FC0349}" type="slidenum">
              <a:rPr lang="en-US" smtClean="0"/>
              <a:t>9</a:t>
            </a:fld>
            <a:endParaRPr lang="en-US"/>
          </a:p>
        </p:txBody>
      </p:sp>
    </p:spTree>
    <p:extLst>
      <p:ext uri="{BB962C8B-B14F-4D97-AF65-F5344CB8AC3E}">
        <p14:creationId xmlns:p14="http://schemas.microsoft.com/office/powerpoint/2010/main" val="70233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09600" y="565329"/>
            <a:ext cx="4937125" cy="482600"/>
          </a:xfrm>
        </p:spPr>
        <p:txBody>
          <a:bodyPr lIns="0" tIns="0" rIns="0" bIns="0"/>
          <a:lstStyle>
            <a:lvl1pPr>
              <a:defRPr sz="3000" b="0" i="0">
                <a:solidFill>
                  <a:srgbClr val="0061AA"/>
                </a:solidFill>
                <a:latin typeface="OpenSans-Light"/>
                <a:cs typeface="OpenSans-Light"/>
              </a:defRPr>
            </a:lvl1pPr>
          </a:lstStyle>
          <a:p>
            <a:endParaRPr dirty="0"/>
          </a:p>
        </p:txBody>
      </p:sp>
      <p:sp>
        <p:nvSpPr>
          <p:cNvPr id="3" name="Holder 3"/>
          <p:cNvSpPr>
            <a:spLocks noGrp="1"/>
          </p:cNvSpPr>
          <p:nvPr>
            <p:ph type="body" idx="1"/>
          </p:nvPr>
        </p:nvSpPr>
        <p:spPr>
          <a:xfrm>
            <a:off x="609600" y="1577340"/>
            <a:ext cx="10972800" cy="215444"/>
          </a:xfrm>
        </p:spPr>
        <p:txBody>
          <a:bodyPr lIns="0" tIns="0" rIns="0" bIns="0"/>
          <a:lstStyle>
            <a:lvl1pPr>
              <a:defRPr sz="1400">
                <a:solidFill>
                  <a:srgbClr val="58595B"/>
                </a:solidFill>
                <a:latin typeface="Open Sans" panose="020B0606030504020204" pitchFamily="34" charset="0"/>
                <a:ea typeface="Open Sans" panose="020B0606030504020204" pitchFamily="34" charset="0"/>
                <a:cs typeface="Open Sans" panose="020B0606030504020204" pitchFamily="34" charset="0"/>
              </a:defRPr>
            </a:lvl1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D34945E0-D51A-415E-BA07-625ACB39DCED}"/>
              </a:ext>
            </a:extLst>
          </p:cNvPr>
          <p:cNvSpPr/>
          <p:nvPr userDrawn="1"/>
        </p:nvSpPr>
        <p:spPr>
          <a:xfrm>
            <a:off x="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1D365E"/>
          </a:solidFill>
        </p:spPr>
        <p:txBody>
          <a:bodyPr wrap="square" lIns="0" tIns="0" rIns="0" bIns="0" rtlCol="0"/>
          <a:lstStyle/>
          <a:p>
            <a:endParaRPr/>
          </a:p>
        </p:txBody>
      </p:sp>
      <p:sp>
        <p:nvSpPr>
          <p:cNvPr id="8" name="bg object 17">
            <a:extLst>
              <a:ext uri="{FF2B5EF4-FFF2-40B4-BE49-F238E27FC236}">
                <a16:creationId xmlns:a16="http://schemas.microsoft.com/office/drawing/2014/main" id="{FE40F4EF-565E-4A58-9D78-D0476134E8CE}"/>
              </a:ext>
            </a:extLst>
          </p:cNvPr>
          <p:cNvSpPr/>
          <p:nvPr userDrawn="1"/>
        </p:nvSpPr>
        <p:spPr>
          <a:xfrm>
            <a:off x="3692880" y="0"/>
            <a:ext cx="8496300" cy="6858000"/>
          </a:xfrm>
          <a:custGeom>
            <a:avLst/>
            <a:gdLst/>
            <a:ahLst/>
            <a:cxnLst/>
            <a:rect l="l" t="t" r="r" b="b"/>
            <a:pathLst>
              <a:path w="8496300" h="6858000">
                <a:moveTo>
                  <a:pt x="5369572" y="3230448"/>
                </a:moveTo>
                <a:lnTo>
                  <a:pt x="3653142" y="2618257"/>
                </a:lnTo>
                <a:lnTo>
                  <a:pt x="3367659" y="3417582"/>
                </a:lnTo>
                <a:lnTo>
                  <a:pt x="0" y="6858000"/>
                </a:lnTo>
                <a:lnTo>
                  <a:pt x="16738" y="6858000"/>
                </a:lnTo>
                <a:lnTo>
                  <a:pt x="4576127" y="4741875"/>
                </a:lnTo>
                <a:lnTo>
                  <a:pt x="5369572" y="3230448"/>
                </a:lnTo>
                <a:close/>
              </a:path>
              <a:path w="8496300" h="6858000">
                <a:moveTo>
                  <a:pt x="8496059" y="1762328"/>
                </a:moveTo>
                <a:lnTo>
                  <a:pt x="4625721" y="0"/>
                </a:lnTo>
                <a:lnTo>
                  <a:pt x="4589348" y="0"/>
                </a:lnTo>
                <a:lnTo>
                  <a:pt x="3653129" y="2618194"/>
                </a:lnTo>
                <a:lnTo>
                  <a:pt x="7394168" y="3174987"/>
                </a:lnTo>
                <a:lnTo>
                  <a:pt x="7983461" y="6314935"/>
                </a:lnTo>
                <a:lnTo>
                  <a:pt x="8496059" y="2068690"/>
                </a:lnTo>
                <a:lnTo>
                  <a:pt x="8496059" y="1762328"/>
                </a:lnTo>
                <a:close/>
              </a:path>
            </a:pathLst>
          </a:custGeom>
          <a:solidFill>
            <a:srgbClr val="334566"/>
          </a:solidFill>
        </p:spPr>
        <p:txBody>
          <a:bodyPr wrap="square" lIns="0" tIns="0" rIns="0" bIns="0" rtlCol="0"/>
          <a:lstStyle/>
          <a:p>
            <a:endParaRPr/>
          </a:p>
        </p:txBody>
      </p:sp>
      <p:sp>
        <p:nvSpPr>
          <p:cNvPr id="3" name="object 2">
            <a:extLst>
              <a:ext uri="{FF2B5EF4-FFF2-40B4-BE49-F238E27FC236}">
                <a16:creationId xmlns:a16="http://schemas.microsoft.com/office/drawing/2014/main" id="{034A4B2E-E0D6-42DB-9B9E-66711568A7AD}"/>
              </a:ext>
            </a:extLst>
          </p:cNvPr>
          <p:cNvSpPr txBox="1">
            <a:spLocks noGrp="1"/>
          </p:cNvSpPr>
          <p:nvPr>
            <p:ph type="title" hasCustomPrompt="1"/>
          </p:nvPr>
        </p:nvSpPr>
        <p:spPr>
          <a:xfrm>
            <a:off x="603849" y="711200"/>
            <a:ext cx="10978551" cy="505267"/>
          </a:xfrm>
          <a:prstGeom prst="rect">
            <a:avLst/>
          </a:prstGeom>
        </p:spPr>
        <p:txBody>
          <a:bodyPr vert="horz" wrap="square" lIns="0" tIns="12700" rIns="0" bIns="0" rtlCol="0">
            <a:spAutoFit/>
          </a:bodyPr>
          <a:lstStyle>
            <a:lvl1pPr>
              <a:defRPr>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lnSpc>
                <a:spcPct val="100000"/>
              </a:lnSpc>
              <a:spcBef>
                <a:spcPts val="100"/>
              </a:spcBef>
            </a:pPr>
            <a:r>
              <a:rPr lang="en-GB" sz="3200" spc="-5" dirty="0">
                <a:solidFill>
                  <a:srgbClr val="FFFFFF"/>
                </a:solidFill>
              </a:rPr>
              <a:t>Title</a:t>
            </a:r>
            <a:endParaRPr sz="3200" dirty="0"/>
          </a:p>
        </p:txBody>
      </p:sp>
      <p:sp>
        <p:nvSpPr>
          <p:cNvPr id="4" name="object 5">
            <a:extLst>
              <a:ext uri="{FF2B5EF4-FFF2-40B4-BE49-F238E27FC236}">
                <a16:creationId xmlns:a16="http://schemas.microsoft.com/office/drawing/2014/main" id="{4063E56D-8759-4A80-BBCB-AE80A6940379}"/>
              </a:ext>
            </a:extLst>
          </p:cNvPr>
          <p:cNvSpPr txBox="1">
            <a:spLocks noGrp="1"/>
          </p:cNvSpPr>
          <p:nvPr>
            <p:ph sz="half" idx="2" hasCustomPrompt="1"/>
          </p:nvPr>
        </p:nvSpPr>
        <p:spPr>
          <a:xfrm>
            <a:off x="609600" y="1755101"/>
            <a:ext cx="10972800" cy="1807739"/>
          </a:xfrm>
          <a:prstGeom prst="rect">
            <a:avLst/>
          </a:prstGeom>
        </p:spPr>
        <p:txBody>
          <a:bodyPr vert="horz" wrap="square" lIns="0" tIns="142875" rIns="0" bIns="0" rtlCol="0">
            <a:spAutoFit/>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20955">
              <a:lnSpc>
                <a:spcPct val="100000"/>
              </a:lnSpc>
              <a:spcBef>
                <a:spcPts val="1125"/>
              </a:spcBef>
            </a:pPr>
            <a:r>
              <a:rPr lang="en-GB" sz="1800" spc="-5" dirty="0">
                <a:solidFill>
                  <a:srgbClr val="9DC2E5"/>
                </a:solidFill>
              </a:rPr>
              <a:t>Sub-header</a:t>
            </a:r>
            <a:endParaRPr sz="1800" dirty="0">
              <a:solidFill>
                <a:srgbClr val="9DC2E5"/>
              </a:solidFill>
            </a:endParaRPr>
          </a:p>
          <a:p>
            <a:pPr marL="297815" indent="-285750">
              <a:lnSpc>
                <a:spcPct val="100000"/>
              </a:lnSpc>
              <a:spcBef>
                <a:spcPts val="960"/>
              </a:spcBef>
              <a:buClr>
                <a:srgbClr val="F79239"/>
              </a:buClr>
              <a:buSzPct val="80000"/>
              <a:buBlip>
                <a:blip r:embed="rId2">
                  <a:extLst>
                    <a:ext uri="{96DAC541-7B7A-43D3-8B79-37D633B846F1}">
                      <asvg:svgBlip xmlns:asvg="http://schemas.microsoft.com/office/drawing/2016/SVG/main" r:embed="rId3"/>
                    </a:ext>
                  </a:extLst>
                </a:blip>
              </a:buBlip>
              <a:tabLst>
                <a:tab pos="241935" algn="l"/>
              </a:tabLst>
            </a:pPr>
            <a:r>
              <a:rPr lang="en-GB" sz="1200" b="0" spc="35" dirty="0">
                <a:latin typeface="Open Sans" panose="020B0606030504020204" pitchFamily="34" charset="0"/>
                <a:ea typeface="Open Sans" panose="020B0606030504020204" pitchFamily="34" charset="0"/>
                <a:cs typeface="Open Sans" panose="020B0606030504020204" pitchFamily="34" charset="0"/>
              </a:rPr>
              <a:t>Bullets</a:t>
            </a:r>
            <a:endParaRPr sz="1200" dirty="0">
              <a:latin typeface="Open Sans" panose="020B0606030504020204" pitchFamily="34" charset="0"/>
              <a:ea typeface="Open Sans" panose="020B0606030504020204" pitchFamily="34" charset="0"/>
              <a:cs typeface="Open Sans" panose="020B0606030504020204" pitchFamily="34" charset="0"/>
            </a:endParaRPr>
          </a:p>
          <a:p>
            <a:pPr marL="20955">
              <a:lnSpc>
                <a:spcPct val="100000"/>
              </a:lnSpc>
              <a:spcBef>
                <a:spcPts val="1560"/>
              </a:spcBef>
            </a:pPr>
            <a:r>
              <a:rPr lang="en-GB" sz="1800" spc="-5" dirty="0">
                <a:solidFill>
                  <a:srgbClr val="9DC2E5"/>
                </a:solidFill>
              </a:rPr>
              <a:t>Sub-header 2</a:t>
            </a:r>
            <a:endParaRPr sz="1800" dirty="0">
              <a:solidFill>
                <a:srgbClr val="9DC2E5"/>
              </a:solidFill>
            </a:endParaRPr>
          </a:p>
          <a:p>
            <a:pPr marL="297815" marR="5080" indent="-285750">
              <a:lnSpc>
                <a:spcPct val="130900"/>
              </a:lnSpc>
              <a:spcBef>
                <a:spcPts val="505"/>
              </a:spcBef>
              <a:buClr>
                <a:srgbClr val="F79239"/>
              </a:buClr>
              <a:buSzPct val="80000"/>
              <a:buBlip>
                <a:blip r:embed="rId2">
                  <a:extLst>
                    <a:ext uri="{96DAC541-7B7A-43D3-8B79-37D633B846F1}">
                      <asvg:svgBlip xmlns:asvg="http://schemas.microsoft.com/office/drawing/2016/SVG/main" r:embed="rId3"/>
                    </a:ext>
                  </a:extLst>
                </a:blip>
              </a:buBlip>
              <a:tabLst>
                <a:tab pos="241935" algn="l"/>
              </a:tabLst>
            </a:pPr>
            <a:r>
              <a:rPr lang="en-GB" sz="1200" b="0" spc="-40" dirty="0">
                <a:latin typeface="Open Sans" panose="020B0606030504020204" pitchFamily="34" charset="0"/>
                <a:ea typeface="Open Sans" panose="020B0606030504020204" pitchFamily="34" charset="0"/>
                <a:cs typeface="Open Sans" panose="020B0606030504020204" pitchFamily="34" charset="0"/>
              </a:rPr>
              <a:t>Bullets</a:t>
            </a:r>
          </a:p>
          <a:p>
            <a:pPr marL="297815" marR="5080" indent="-285750">
              <a:lnSpc>
                <a:spcPct val="130900"/>
              </a:lnSpc>
              <a:spcBef>
                <a:spcPts val="505"/>
              </a:spcBef>
              <a:buClr>
                <a:srgbClr val="F79239"/>
              </a:buClr>
              <a:buSzPct val="80000"/>
              <a:buBlip>
                <a:blip r:embed="rId2">
                  <a:extLst>
                    <a:ext uri="{96DAC541-7B7A-43D3-8B79-37D633B846F1}">
                      <asvg:svgBlip xmlns:asvg="http://schemas.microsoft.com/office/drawing/2016/SVG/main" r:embed="rId3"/>
                    </a:ext>
                  </a:extLst>
                </a:blip>
              </a:buBlip>
              <a:tabLst>
                <a:tab pos="241935" algn="l"/>
              </a:tabLst>
            </a:pPr>
            <a:endParaRPr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6">
            <a:extLst>
              <a:ext uri="{FF2B5EF4-FFF2-40B4-BE49-F238E27FC236}">
                <a16:creationId xmlns:a16="http://schemas.microsoft.com/office/drawing/2014/main" id="{B64872FF-0681-4319-9E1D-83AA8354DE66}"/>
              </a:ext>
            </a:extLst>
          </p:cNvPr>
          <p:cNvSpPr/>
          <p:nvPr userDrawn="1"/>
        </p:nvSpPr>
        <p:spPr>
          <a:xfrm>
            <a:off x="-21766" y="609600"/>
            <a:ext cx="99332" cy="76200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pic>
        <p:nvPicPr>
          <p:cNvPr id="6" name="object 4">
            <a:extLst>
              <a:ext uri="{FF2B5EF4-FFF2-40B4-BE49-F238E27FC236}">
                <a16:creationId xmlns:a16="http://schemas.microsoft.com/office/drawing/2014/main" id="{B35E831B-7C21-41B2-8680-F8181BA4E1CF}"/>
              </a:ext>
            </a:extLst>
          </p:cNvPr>
          <p:cNvPicPr/>
          <p:nvPr userDrawn="1"/>
        </p:nvPicPr>
        <p:blipFill>
          <a:blip r:embed="rId4" cstate="print"/>
          <a:stretch>
            <a:fillRect/>
          </a:stretch>
        </p:blipFill>
        <p:spPr>
          <a:xfrm>
            <a:off x="622852" y="6324600"/>
            <a:ext cx="1549145" cy="322059"/>
          </a:xfrm>
          <a:prstGeom prst="rect">
            <a:avLst/>
          </a:prstGeom>
        </p:spPr>
      </p:pic>
    </p:spTree>
    <p:extLst>
      <p:ext uri="{BB962C8B-B14F-4D97-AF65-F5344CB8AC3E}">
        <p14:creationId xmlns:p14="http://schemas.microsoft.com/office/powerpoint/2010/main" val="149621066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Blu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0C45D1F0-FAA7-4D61-B3E0-D77EAD35DB3D}"/>
              </a:ext>
            </a:extLst>
          </p:cNvPr>
          <p:cNvSpPr/>
          <p:nvPr userDrawn="1"/>
        </p:nvSpPr>
        <p:spPr>
          <a:xfrm>
            <a:off x="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1D365E"/>
          </a:solidFill>
        </p:spPr>
        <p:txBody>
          <a:bodyPr wrap="square" lIns="0" tIns="0" rIns="0" bIns="0" rtlCol="0"/>
          <a:lstStyle/>
          <a:p>
            <a:endParaRPr/>
          </a:p>
        </p:txBody>
      </p:sp>
      <p:sp>
        <p:nvSpPr>
          <p:cNvPr id="8" name="bg object 17">
            <a:extLst>
              <a:ext uri="{FF2B5EF4-FFF2-40B4-BE49-F238E27FC236}">
                <a16:creationId xmlns:a16="http://schemas.microsoft.com/office/drawing/2014/main" id="{0AD3E07E-50A4-4120-A2C2-13A129E9688A}"/>
              </a:ext>
            </a:extLst>
          </p:cNvPr>
          <p:cNvSpPr/>
          <p:nvPr userDrawn="1"/>
        </p:nvSpPr>
        <p:spPr>
          <a:xfrm>
            <a:off x="3692880" y="0"/>
            <a:ext cx="8496300" cy="6858000"/>
          </a:xfrm>
          <a:custGeom>
            <a:avLst/>
            <a:gdLst/>
            <a:ahLst/>
            <a:cxnLst/>
            <a:rect l="l" t="t" r="r" b="b"/>
            <a:pathLst>
              <a:path w="8496300" h="6858000">
                <a:moveTo>
                  <a:pt x="5369572" y="3230448"/>
                </a:moveTo>
                <a:lnTo>
                  <a:pt x="3653142" y="2618257"/>
                </a:lnTo>
                <a:lnTo>
                  <a:pt x="3367659" y="3417582"/>
                </a:lnTo>
                <a:lnTo>
                  <a:pt x="0" y="6858000"/>
                </a:lnTo>
                <a:lnTo>
                  <a:pt x="16738" y="6858000"/>
                </a:lnTo>
                <a:lnTo>
                  <a:pt x="4576127" y="4741875"/>
                </a:lnTo>
                <a:lnTo>
                  <a:pt x="5369572" y="3230448"/>
                </a:lnTo>
                <a:close/>
              </a:path>
              <a:path w="8496300" h="6858000">
                <a:moveTo>
                  <a:pt x="8496059" y="1762328"/>
                </a:moveTo>
                <a:lnTo>
                  <a:pt x="4625721" y="0"/>
                </a:lnTo>
                <a:lnTo>
                  <a:pt x="4589348" y="0"/>
                </a:lnTo>
                <a:lnTo>
                  <a:pt x="3653129" y="2618194"/>
                </a:lnTo>
                <a:lnTo>
                  <a:pt x="7394168" y="3174987"/>
                </a:lnTo>
                <a:lnTo>
                  <a:pt x="7983461" y="6314935"/>
                </a:lnTo>
                <a:lnTo>
                  <a:pt x="8496059" y="2068690"/>
                </a:lnTo>
                <a:lnTo>
                  <a:pt x="8496059" y="1762328"/>
                </a:lnTo>
                <a:close/>
              </a:path>
            </a:pathLst>
          </a:custGeom>
          <a:solidFill>
            <a:srgbClr val="334566"/>
          </a:solidFill>
        </p:spPr>
        <p:txBody>
          <a:bodyPr wrap="square" lIns="0" tIns="0" rIns="0" bIns="0" rtlCol="0"/>
          <a:lstStyle/>
          <a:p>
            <a:endParaRPr/>
          </a:p>
        </p:txBody>
      </p:sp>
      <p:sp>
        <p:nvSpPr>
          <p:cNvPr id="11" name="object 6">
            <a:extLst>
              <a:ext uri="{FF2B5EF4-FFF2-40B4-BE49-F238E27FC236}">
                <a16:creationId xmlns:a16="http://schemas.microsoft.com/office/drawing/2014/main" id="{564783E6-6E45-47EB-966F-53381C12C409}"/>
              </a:ext>
            </a:extLst>
          </p:cNvPr>
          <p:cNvSpPr/>
          <p:nvPr userDrawn="1"/>
        </p:nvSpPr>
        <p:spPr>
          <a:xfrm rot="16200000">
            <a:off x="1629889" y="3518379"/>
            <a:ext cx="109532" cy="138811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pic>
        <p:nvPicPr>
          <p:cNvPr id="12" name="Picture 11">
            <a:extLst>
              <a:ext uri="{FF2B5EF4-FFF2-40B4-BE49-F238E27FC236}">
                <a16:creationId xmlns:a16="http://schemas.microsoft.com/office/drawing/2014/main" id="{A6264F74-80D2-4FD0-AFB0-10697450D5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752600"/>
            <a:ext cx="3200400" cy="667909"/>
          </a:xfrm>
          <a:prstGeom prst="rect">
            <a:avLst/>
          </a:prstGeom>
        </p:spPr>
      </p:pic>
      <p:sp>
        <p:nvSpPr>
          <p:cNvPr id="3" name="Text Placeholder 2">
            <a:extLst>
              <a:ext uri="{FF2B5EF4-FFF2-40B4-BE49-F238E27FC236}">
                <a16:creationId xmlns:a16="http://schemas.microsoft.com/office/drawing/2014/main" id="{8423F99D-44CF-461B-A2F5-1A9754CBD99D}"/>
              </a:ext>
            </a:extLst>
          </p:cNvPr>
          <p:cNvSpPr>
            <a:spLocks noGrp="1"/>
          </p:cNvSpPr>
          <p:nvPr>
            <p:ph type="body" sz="quarter" idx="10" hasCustomPrompt="1"/>
          </p:nvPr>
        </p:nvSpPr>
        <p:spPr>
          <a:xfrm>
            <a:off x="914400" y="2971800"/>
            <a:ext cx="7731126" cy="962025"/>
          </a:xfrm>
          <a:prstGeom prst="rect">
            <a:avLst/>
          </a:prstGeom>
        </p:spPr>
        <p:txBody>
          <a:bodyPr/>
          <a:lstStyle>
            <a:lvl1pPr>
              <a:defRPr sz="5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Presentation Title</a:t>
            </a:r>
            <a:endParaRPr lang="en-GB" dirty="0"/>
          </a:p>
        </p:txBody>
      </p:sp>
      <p:sp>
        <p:nvSpPr>
          <p:cNvPr id="5" name="Text Placeholder 4">
            <a:extLst>
              <a:ext uri="{FF2B5EF4-FFF2-40B4-BE49-F238E27FC236}">
                <a16:creationId xmlns:a16="http://schemas.microsoft.com/office/drawing/2014/main" id="{D33703FA-47EB-4051-B4E3-F20FE34E2B4C}"/>
              </a:ext>
            </a:extLst>
          </p:cNvPr>
          <p:cNvSpPr>
            <a:spLocks noGrp="1"/>
          </p:cNvSpPr>
          <p:nvPr>
            <p:ph type="body" sz="quarter" idx="11" hasCustomPrompt="1"/>
          </p:nvPr>
        </p:nvSpPr>
        <p:spPr>
          <a:xfrm>
            <a:off x="914400" y="4544751"/>
            <a:ext cx="7807325" cy="1221934"/>
          </a:xfrm>
          <a:prstGeom prst="rect">
            <a:avLst/>
          </a:prstGeom>
        </p:spPr>
        <p:txBody>
          <a:bodyPr/>
          <a:lstStyle>
            <a:lvl1pPr>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Presenter Name</a:t>
            </a:r>
          </a:p>
          <a:p>
            <a:pPr lvl="0"/>
            <a:r>
              <a:rPr lang="en-US" dirty="0"/>
              <a:t>Title</a:t>
            </a:r>
            <a:endParaRPr lang="en-GB" dirty="0"/>
          </a:p>
        </p:txBody>
      </p:sp>
    </p:spTree>
    <p:extLst>
      <p:ext uri="{BB962C8B-B14F-4D97-AF65-F5344CB8AC3E}">
        <p14:creationId xmlns:p14="http://schemas.microsoft.com/office/powerpoint/2010/main" val="360207617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0C41EE29-C0F1-4FD1-B7CB-9AEC65A09DB9}"/>
              </a:ext>
            </a:extLst>
          </p:cNvPr>
          <p:cNvSpPr/>
          <p:nvPr userDrawn="1"/>
        </p:nvSpPr>
        <p:spPr>
          <a:xfrm>
            <a:off x="3643871" y="977"/>
            <a:ext cx="8545195" cy="6857365"/>
          </a:xfrm>
          <a:custGeom>
            <a:avLst/>
            <a:gdLst/>
            <a:ahLst/>
            <a:cxnLst/>
            <a:rect l="l" t="t" r="r" b="b"/>
            <a:pathLst>
              <a:path w="8545195" h="6857365">
                <a:moveTo>
                  <a:pt x="5383530" y="3230816"/>
                </a:moveTo>
                <a:lnTo>
                  <a:pt x="3667099" y="2621242"/>
                </a:lnTo>
                <a:lnTo>
                  <a:pt x="3381603" y="3417138"/>
                </a:lnTo>
                <a:lnTo>
                  <a:pt x="0" y="6857022"/>
                </a:lnTo>
                <a:lnTo>
                  <a:pt x="4590085" y="4735766"/>
                </a:lnTo>
                <a:lnTo>
                  <a:pt x="5383530" y="3230816"/>
                </a:lnTo>
                <a:close/>
              </a:path>
              <a:path w="8545195" h="6857365">
                <a:moveTo>
                  <a:pt x="8545068" y="1784870"/>
                </a:moveTo>
                <a:lnTo>
                  <a:pt x="4608411" y="0"/>
                </a:lnTo>
                <a:lnTo>
                  <a:pt x="3667099" y="2621178"/>
                </a:lnTo>
                <a:lnTo>
                  <a:pt x="7408138" y="3175597"/>
                </a:lnTo>
                <a:lnTo>
                  <a:pt x="7997431" y="6302108"/>
                </a:lnTo>
                <a:lnTo>
                  <a:pt x="8545068" y="1784870"/>
                </a:lnTo>
                <a:close/>
              </a:path>
            </a:pathLst>
          </a:custGeom>
          <a:solidFill>
            <a:srgbClr val="BBBDBF">
              <a:alpha val="11000"/>
            </a:srgbClr>
          </a:solidFill>
        </p:spPr>
        <p:txBody>
          <a:bodyPr wrap="square" lIns="0" tIns="0" rIns="0" bIns="0" rtlCol="0"/>
          <a:lstStyle/>
          <a:p>
            <a:endParaRPr/>
          </a:p>
        </p:txBody>
      </p:sp>
      <p:pic>
        <p:nvPicPr>
          <p:cNvPr id="7" name="Graphic 6">
            <a:extLst>
              <a:ext uri="{FF2B5EF4-FFF2-40B4-BE49-F238E27FC236}">
                <a16:creationId xmlns:a16="http://schemas.microsoft.com/office/drawing/2014/main" id="{B0B70E9F-8E7C-48C2-8F21-1FB15A0AA7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21766" y="5593399"/>
            <a:ext cx="12268326" cy="1296539"/>
          </a:xfrm>
          <a:prstGeom prst="rect">
            <a:avLst/>
          </a:prstGeom>
        </p:spPr>
      </p:pic>
      <p:pic>
        <p:nvPicPr>
          <p:cNvPr id="8" name="object 4">
            <a:extLst>
              <a:ext uri="{FF2B5EF4-FFF2-40B4-BE49-F238E27FC236}">
                <a16:creationId xmlns:a16="http://schemas.microsoft.com/office/drawing/2014/main" id="{F5768810-2F96-46F1-A6A4-B37D9A059296}"/>
              </a:ext>
            </a:extLst>
          </p:cNvPr>
          <p:cNvPicPr/>
          <p:nvPr userDrawn="1"/>
        </p:nvPicPr>
        <p:blipFill>
          <a:blip r:embed="rId4" cstate="print"/>
          <a:stretch>
            <a:fillRect/>
          </a:stretch>
        </p:blipFill>
        <p:spPr>
          <a:xfrm>
            <a:off x="622852" y="6324600"/>
            <a:ext cx="1549145" cy="322059"/>
          </a:xfrm>
          <a:prstGeom prst="rect">
            <a:avLst/>
          </a:prstGeom>
        </p:spPr>
      </p:pic>
      <p:sp>
        <p:nvSpPr>
          <p:cNvPr id="10" name="object 7">
            <a:extLst>
              <a:ext uri="{FF2B5EF4-FFF2-40B4-BE49-F238E27FC236}">
                <a16:creationId xmlns:a16="http://schemas.microsoft.com/office/drawing/2014/main" id="{92AD10B2-E30D-42AA-92B6-48CD2920D215}"/>
              </a:ext>
            </a:extLst>
          </p:cNvPr>
          <p:cNvSpPr txBox="1">
            <a:spLocks noGrp="1"/>
          </p:cNvSpPr>
          <p:nvPr>
            <p:ph type="title" hasCustomPrompt="1"/>
          </p:nvPr>
        </p:nvSpPr>
        <p:spPr>
          <a:xfrm>
            <a:off x="603849" y="764868"/>
            <a:ext cx="11054751" cy="438582"/>
          </a:xfrm>
          <a:prstGeom prst="rect">
            <a:avLst/>
          </a:prstGeom>
        </p:spPr>
        <p:txBody>
          <a:bodyPr vert="horz" wrap="square" lIns="0" tIns="12700" rIns="0" bIns="0" rtlCol="0">
            <a:spAutoFit/>
          </a:bodyPr>
          <a:lstStyle>
            <a:lvl1pPr>
              <a:defRPr>
                <a:solidFill>
                  <a:srgbClr val="005FA5"/>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marR="5080">
              <a:lnSpc>
                <a:spcPts val="3300"/>
              </a:lnSpc>
              <a:spcBef>
                <a:spcPts val="100"/>
              </a:spcBef>
            </a:pPr>
            <a:r>
              <a:rPr lang="en-GB" sz="3200" spc="-5" dirty="0"/>
              <a:t>Title</a:t>
            </a:r>
            <a:endParaRPr sz="3200" dirty="0"/>
          </a:p>
        </p:txBody>
      </p:sp>
      <p:sp>
        <p:nvSpPr>
          <p:cNvPr id="11" name="object 6">
            <a:extLst>
              <a:ext uri="{FF2B5EF4-FFF2-40B4-BE49-F238E27FC236}">
                <a16:creationId xmlns:a16="http://schemas.microsoft.com/office/drawing/2014/main" id="{F0405932-4C54-4D82-8C58-0CB7D326AF0E}"/>
              </a:ext>
            </a:extLst>
          </p:cNvPr>
          <p:cNvSpPr/>
          <p:nvPr userDrawn="1"/>
        </p:nvSpPr>
        <p:spPr>
          <a:xfrm>
            <a:off x="-21766" y="609600"/>
            <a:ext cx="99332" cy="76200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sp>
        <p:nvSpPr>
          <p:cNvPr id="17" name="Text Placeholder 16">
            <a:extLst>
              <a:ext uri="{FF2B5EF4-FFF2-40B4-BE49-F238E27FC236}">
                <a16:creationId xmlns:a16="http://schemas.microsoft.com/office/drawing/2014/main" id="{8AE415D7-2743-42C9-A089-09DDE9BB120D}"/>
              </a:ext>
            </a:extLst>
          </p:cNvPr>
          <p:cNvSpPr>
            <a:spLocks noGrp="1"/>
          </p:cNvSpPr>
          <p:nvPr>
            <p:ph type="body" sz="quarter" idx="11" hasCustomPrompt="1"/>
          </p:nvPr>
        </p:nvSpPr>
        <p:spPr>
          <a:xfrm>
            <a:off x="568325" y="1768415"/>
            <a:ext cx="11055350" cy="3824984"/>
          </a:xfrm>
          <a:prstGeom prst="rect">
            <a:avLst/>
          </a:prstGeom>
        </p:spPr>
        <p:txBody>
          <a:bodyPr>
            <a:normAutofit/>
          </a:bodyPr>
          <a:lstStyle>
            <a:lvl1pPr marL="297815" indent="-285750" algn="l" defTabSz="914400" rtl="0" eaLnBrk="1" latinLnBrk="0" hangingPunct="1">
              <a:lnSpc>
                <a:spcPts val="2000"/>
              </a:lnSpc>
              <a:spcBef>
                <a:spcPts val="820"/>
              </a:spcBef>
              <a:spcAft>
                <a:spcPts val="600"/>
              </a:spcAft>
              <a:buClr>
                <a:srgbClr val="F79239"/>
              </a:buClr>
              <a:buSzPct val="100000"/>
              <a:buFont typeface="Open Sans" panose="020B0606030504020204" pitchFamily="34" charset="0"/>
              <a:buChar char="―"/>
              <a:tabLst>
                <a:tab pos="241300" algn="l"/>
              </a:tabLst>
              <a:defRPr lang="en-GB" sz="1800" kern="1200" spc="45" dirty="0">
                <a:solidFill>
                  <a:srgbClr val="59595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Bullet points</a:t>
            </a:r>
          </a:p>
        </p:txBody>
      </p:sp>
    </p:spTree>
    <p:extLst>
      <p:ext uri="{BB962C8B-B14F-4D97-AF65-F5344CB8AC3E}">
        <p14:creationId xmlns:p14="http://schemas.microsoft.com/office/powerpoint/2010/main" val="80680467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with bullets">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0C41EE29-C0F1-4FD1-B7CB-9AEC65A09DB9}"/>
              </a:ext>
            </a:extLst>
          </p:cNvPr>
          <p:cNvSpPr/>
          <p:nvPr userDrawn="1"/>
        </p:nvSpPr>
        <p:spPr>
          <a:xfrm>
            <a:off x="3643871" y="977"/>
            <a:ext cx="8545195" cy="6857365"/>
          </a:xfrm>
          <a:custGeom>
            <a:avLst/>
            <a:gdLst/>
            <a:ahLst/>
            <a:cxnLst/>
            <a:rect l="l" t="t" r="r" b="b"/>
            <a:pathLst>
              <a:path w="8545195" h="6857365">
                <a:moveTo>
                  <a:pt x="5383530" y="3230816"/>
                </a:moveTo>
                <a:lnTo>
                  <a:pt x="3667099" y="2621242"/>
                </a:lnTo>
                <a:lnTo>
                  <a:pt x="3381603" y="3417138"/>
                </a:lnTo>
                <a:lnTo>
                  <a:pt x="0" y="6857022"/>
                </a:lnTo>
                <a:lnTo>
                  <a:pt x="4590085" y="4735766"/>
                </a:lnTo>
                <a:lnTo>
                  <a:pt x="5383530" y="3230816"/>
                </a:lnTo>
                <a:close/>
              </a:path>
              <a:path w="8545195" h="6857365">
                <a:moveTo>
                  <a:pt x="8545068" y="1784870"/>
                </a:moveTo>
                <a:lnTo>
                  <a:pt x="4608411" y="0"/>
                </a:lnTo>
                <a:lnTo>
                  <a:pt x="3667099" y="2621178"/>
                </a:lnTo>
                <a:lnTo>
                  <a:pt x="7408138" y="3175597"/>
                </a:lnTo>
                <a:lnTo>
                  <a:pt x="7997431" y="6302108"/>
                </a:lnTo>
                <a:lnTo>
                  <a:pt x="8545068" y="1784870"/>
                </a:lnTo>
                <a:close/>
              </a:path>
            </a:pathLst>
          </a:custGeom>
          <a:solidFill>
            <a:srgbClr val="BBBDBF">
              <a:alpha val="11000"/>
            </a:srgbClr>
          </a:solidFill>
        </p:spPr>
        <p:txBody>
          <a:bodyPr wrap="square" lIns="0" tIns="0" rIns="0" bIns="0" rtlCol="0"/>
          <a:lstStyle/>
          <a:p>
            <a:endParaRPr/>
          </a:p>
        </p:txBody>
      </p:sp>
      <p:pic>
        <p:nvPicPr>
          <p:cNvPr id="7" name="Graphic 6">
            <a:extLst>
              <a:ext uri="{FF2B5EF4-FFF2-40B4-BE49-F238E27FC236}">
                <a16:creationId xmlns:a16="http://schemas.microsoft.com/office/drawing/2014/main" id="{B0B70E9F-8E7C-48C2-8F21-1FB15A0AA7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21766" y="5593399"/>
            <a:ext cx="12268326" cy="1296539"/>
          </a:xfrm>
          <a:prstGeom prst="rect">
            <a:avLst/>
          </a:prstGeom>
        </p:spPr>
      </p:pic>
      <p:pic>
        <p:nvPicPr>
          <p:cNvPr id="8" name="object 4">
            <a:extLst>
              <a:ext uri="{FF2B5EF4-FFF2-40B4-BE49-F238E27FC236}">
                <a16:creationId xmlns:a16="http://schemas.microsoft.com/office/drawing/2014/main" id="{F5768810-2F96-46F1-A6A4-B37D9A059296}"/>
              </a:ext>
            </a:extLst>
          </p:cNvPr>
          <p:cNvPicPr/>
          <p:nvPr userDrawn="1"/>
        </p:nvPicPr>
        <p:blipFill>
          <a:blip r:embed="rId4" cstate="print"/>
          <a:stretch>
            <a:fillRect/>
          </a:stretch>
        </p:blipFill>
        <p:spPr>
          <a:xfrm>
            <a:off x="622852" y="6324600"/>
            <a:ext cx="1549145" cy="322059"/>
          </a:xfrm>
          <a:prstGeom prst="rect">
            <a:avLst/>
          </a:prstGeom>
        </p:spPr>
      </p:pic>
      <p:sp>
        <p:nvSpPr>
          <p:cNvPr id="10" name="object 7">
            <a:extLst>
              <a:ext uri="{FF2B5EF4-FFF2-40B4-BE49-F238E27FC236}">
                <a16:creationId xmlns:a16="http://schemas.microsoft.com/office/drawing/2014/main" id="{92AD10B2-E30D-42AA-92B6-48CD2920D215}"/>
              </a:ext>
            </a:extLst>
          </p:cNvPr>
          <p:cNvSpPr txBox="1">
            <a:spLocks noGrp="1"/>
          </p:cNvSpPr>
          <p:nvPr>
            <p:ph type="title" hasCustomPrompt="1"/>
          </p:nvPr>
        </p:nvSpPr>
        <p:spPr>
          <a:xfrm>
            <a:off x="603849" y="609600"/>
            <a:ext cx="11054751" cy="438582"/>
          </a:xfrm>
          <a:prstGeom prst="rect">
            <a:avLst/>
          </a:prstGeom>
        </p:spPr>
        <p:txBody>
          <a:bodyPr vert="horz" wrap="square" lIns="0" tIns="12700" rIns="0" bIns="0" rtlCol="0">
            <a:spAutoFit/>
          </a:bodyPr>
          <a:lstStyle>
            <a:lvl1pPr>
              <a:defRPr>
                <a:solidFill>
                  <a:srgbClr val="005FA5"/>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marR="5080">
              <a:lnSpc>
                <a:spcPts val="3300"/>
              </a:lnSpc>
              <a:spcBef>
                <a:spcPts val="100"/>
              </a:spcBef>
            </a:pPr>
            <a:r>
              <a:rPr lang="en-GB" sz="3200" spc="-5" dirty="0"/>
              <a:t>Title</a:t>
            </a:r>
            <a:endParaRPr sz="3200" dirty="0"/>
          </a:p>
        </p:txBody>
      </p:sp>
      <p:sp>
        <p:nvSpPr>
          <p:cNvPr id="11" name="object 6">
            <a:extLst>
              <a:ext uri="{FF2B5EF4-FFF2-40B4-BE49-F238E27FC236}">
                <a16:creationId xmlns:a16="http://schemas.microsoft.com/office/drawing/2014/main" id="{F0405932-4C54-4D82-8C58-0CB7D326AF0E}"/>
              </a:ext>
            </a:extLst>
          </p:cNvPr>
          <p:cNvSpPr/>
          <p:nvPr userDrawn="1"/>
        </p:nvSpPr>
        <p:spPr>
          <a:xfrm>
            <a:off x="-21766" y="609600"/>
            <a:ext cx="99332" cy="76200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sp>
        <p:nvSpPr>
          <p:cNvPr id="15" name="Content Placeholder 14">
            <a:extLst>
              <a:ext uri="{FF2B5EF4-FFF2-40B4-BE49-F238E27FC236}">
                <a16:creationId xmlns:a16="http://schemas.microsoft.com/office/drawing/2014/main" id="{D6A86601-5DF5-42A6-A880-7148BDB98D56}"/>
              </a:ext>
            </a:extLst>
          </p:cNvPr>
          <p:cNvSpPr>
            <a:spLocks noGrp="1"/>
          </p:cNvSpPr>
          <p:nvPr>
            <p:ph sz="quarter" idx="10" hasCustomPrompt="1"/>
          </p:nvPr>
        </p:nvSpPr>
        <p:spPr>
          <a:xfrm>
            <a:off x="609600" y="1656805"/>
            <a:ext cx="11060502" cy="438150"/>
          </a:xfrm>
          <a:prstGeom prst="rect">
            <a:avLst/>
          </a:prstGeom>
        </p:spPr>
        <p:txBody>
          <a:bodyPr/>
          <a:lstStyle>
            <a:lvl1pPr marL="0" indent="0">
              <a:buFont typeface="Arial" panose="020B0604020202020204" pitchFamily="34" charset="0"/>
              <a:buNone/>
              <a:defRPr lang="en-GB" sz="2400" b="1" kern="1200" dirty="0">
                <a:solidFill>
                  <a:srgbClr val="76757A"/>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GB" dirty="0"/>
              <a:t>Sub-header</a:t>
            </a:r>
          </a:p>
          <a:p>
            <a:pPr lvl="0"/>
            <a:endParaRPr lang="en-GB" dirty="0"/>
          </a:p>
        </p:txBody>
      </p:sp>
      <p:sp>
        <p:nvSpPr>
          <p:cNvPr id="17" name="Text Placeholder 16">
            <a:extLst>
              <a:ext uri="{FF2B5EF4-FFF2-40B4-BE49-F238E27FC236}">
                <a16:creationId xmlns:a16="http://schemas.microsoft.com/office/drawing/2014/main" id="{8AE415D7-2743-42C9-A089-09DDE9BB120D}"/>
              </a:ext>
            </a:extLst>
          </p:cNvPr>
          <p:cNvSpPr>
            <a:spLocks noGrp="1"/>
          </p:cNvSpPr>
          <p:nvPr>
            <p:ph type="body" sz="quarter" idx="11" hasCustomPrompt="1"/>
          </p:nvPr>
        </p:nvSpPr>
        <p:spPr>
          <a:xfrm>
            <a:off x="609600" y="2438401"/>
            <a:ext cx="11055350" cy="3201732"/>
          </a:xfrm>
          <a:prstGeom prst="rect">
            <a:avLst/>
          </a:prstGeom>
        </p:spPr>
        <p:txBody>
          <a:bodyPr/>
          <a:lstStyle>
            <a:lvl1pPr marL="297815" indent="-285750" algn="l" defTabSz="914400" rtl="0" eaLnBrk="1" latinLnBrk="0" hangingPunct="1">
              <a:lnSpc>
                <a:spcPts val="2000"/>
              </a:lnSpc>
              <a:spcBef>
                <a:spcPts val="820"/>
              </a:spcBef>
              <a:spcAft>
                <a:spcPts val="600"/>
              </a:spcAft>
              <a:buClr>
                <a:srgbClr val="F79239"/>
              </a:buClr>
              <a:buSzPct val="80000"/>
              <a:buFont typeface="Arial" panose="020B0604020202020204" pitchFamily="34" charset="0"/>
              <a:buBlip>
                <a:blip r:embed="rId5">
                  <a:extLst>
                    <a:ext uri="{96DAC541-7B7A-43D3-8B79-37D633B846F1}">
                      <asvg:svgBlip xmlns:asvg="http://schemas.microsoft.com/office/drawing/2016/SVG/main" r:embed="rId6"/>
                    </a:ext>
                  </a:extLst>
                </a:blip>
              </a:buBlip>
              <a:tabLst>
                <a:tab pos="241300" algn="l"/>
              </a:tabLst>
              <a:defRPr lang="en-GB" sz="1400" kern="1200" spc="45" dirty="0">
                <a:solidFill>
                  <a:srgbClr val="59595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Bullet points</a:t>
            </a:r>
          </a:p>
        </p:txBody>
      </p:sp>
    </p:spTree>
    <p:extLst>
      <p:ext uri="{BB962C8B-B14F-4D97-AF65-F5344CB8AC3E}">
        <p14:creationId xmlns:p14="http://schemas.microsoft.com/office/powerpoint/2010/main" val="179382113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Blu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0C45D1F0-FAA7-4D61-B3E0-D77EAD35DB3D}"/>
              </a:ext>
            </a:extLst>
          </p:cNvPr>
          <p:cNvSpPr/>
          <p:nvPr userDrawn="1"/>
        </p:nvSpPr>
        <p:spPr>
          <a:xfrm>
            <a:off x="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1D365E"/>
          </a:solidFill>
        </p:spPr>
        <p:txBody>
          <a:bodyPr wrap="square" lIns="0" tIns="0" rIns="0" bIns="0" rtlCol="0"/>
          <a:lstStyle/>
          <a:p>
            <a:endParaRPr/>
          </a:p>
        </p:txBody>
      </p:sp>
      <p:sp>
        <p:nvSpPr>
          <p:cNvPr id="8" name="bg object 17">
            <a:extLst>
              <a:ext uri="{FF2B5EF4-FFF2-40B4-BE49-F238E27FC236}">
                <a16:creationId xmlns:a16="http://schemas.microsoft.com/office/drawing/2014/main" id="{0AD3E07E-50A4-4120-A2C2-13A129E9688A}"/>
              </a:ext>
            </a:extLst>
          </p:cNvPr>
          <p:cNvSpPr/>
          <p:nvPr userDrawn="1"/>
        </p:nvSpPr>
        <p:spPr>
          <a:xfrm>
            <a:off x="3692880" y="0"/>
            <a:ext cx="8496300" cy="6858000"/>
          </a:xfrm>
          <a:custGeom>
            <a:avLst/>
            <a:gdLst/>
            <a:ahLst/>
            <a:cxnLst/>
            <a:rect l="l" t="t" r="r" b="b"/>
            <a:pathLst>
              <a:path w="8496300" h="6858000">
                <a:moveTo>
                  <a:pt x="5369572" y="3230448"/>
                </a:moveTo>
                <a:lnTo>
                  <a:pt x="3653142" y="2618257"/>
                </a:lnTo>
                <a:lnTo>
                  <a:pt x="3367659" y="3417582"/>
                </a:lnTo>
                <a:lnTo>
                  <a:pt x="0" y="6858000"/>
                </a:lnTo>
                <a:lnTo>
                  <a:pt x="16738" y="6858000"/>
                </a:lnTo>
                <a:lnTo>
                  <a:pt x="4576127" y="4741875"/>
                </a:lnTo>
                <a:lnTo>
                  <a:pt x="5369572" y="3230448"/>
                </a:lnTo>
                <a:close/>
              </a:path>
              <a:path w="8496300" h="6858000">
                <a:moveTo>
                  <a:pt x="8496059" y="1762328"/>
                </a:moveTo>
                <a:lnTo>
                  <a:pt x="4625721" y="0"/>
                </a:lnTo>
                <a:lnTo>
                  <a:pt x="4589348" y="0"/>
                </a:lnTo>
                <a:lnTo>
                  <a:pt x="3653129" y="2618194"/>
                </a:lnTo>
                <a:lnTo>
                  <a:pt x="7394168" y="3174987"/>
                </a:lnTo>
                <a:lnTo>
                  <a:pt x="7983461" y="6314935"/>
                </a:lnTo>
                <a:lnTo>
                  <a:pt x="8496059" y="2068690"/>
                </a:lnTo>
                <a:lnTo>
                  <a:pt x="8496059" y="1762328"/>
                </a:lnTo>
                <a:close/>
              </a:path>
            </a:pathLst>
          </a:custGeom>
          <a:solidFill>
            <a:srgbClr val="334566"/>
          </a:solidFill>
        </p:spPr>
        <p:txBody>
          <a:bodyPr wrap="square" lIns="0" tIns="0" rIns="0" bIns="0" rtlCol="0"/>
          <a:lstStyle/>
          <a:p>
            <a:endParaRPr/>
          </a:p>
        </p:txBody>
      </p:sp>
      <p:sp>
        <p:nvSpPr>
          <p:cNvPr id="11" name="object 6">
            <a:extLst>
              <a:ext uri="{FF2B5EF4-FFF2-40B4-BE49-F238E27FC236}">
                <a16:creationId xmlns:a16="http://schemas.microsoft.com/office/drawing/2014/main" id="{564783E6-6E45-47EB-966F-53381C12C409}"/>
              </a:ext>
            </a:extLst>
          </p:cNvPr>
          <p:cNvSpPr/>
          <p:nvPr userDrawn="1"/>
        </p:nvSpPr>
        <p:spPr>
          <a:xfrm rot="16200000">
            <a:off x="1629889" y="3518379"/>
            <a:ext cx="109532" cy="138811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pic>
        <p:nvPicPr>
          <p:cNvPr id="12" name="Picture 11">
            <a:extLst>
              <a:ext uri="{FF2B5EF4-FFF2-40B4-BE49-F238E27FC236}">
                <a16:creationId xmlns:a16="http://schemas.microsoft.com/office/drawing/2014/main" id="{A6264F74-80D2-4FD0-AFB0-10697450D5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752600"/>
            <a:ext cx="3200400" cy="667909"/>
          </a:xfrm>
          <a:prstGeom prst="rect">
            <a:avLst/>
          </a:prstGeom>
        </p:spPr>
      </p:pic>
      <p:sp>
        <p:nvSpPr>
          <p:cNvPr id="3" name="Text Placeholder 2">
            <a:extLst>
              <a:ext uri="{FF2B5EF4-FFF2-40B4-BE49-F238E27FC236}">
                <a16:creationId xmlns:a16="http://schemas.microsoft.com/office/drawing/2014/main" id="{8423F99D-44CF-461B-A2F5-1A9754CBD99D}"/>
              </a:ext>
            </a:extLst>
          </p:cNvPr>
          <p:cNvSpPr>
            <a:spLocks noGrp="1"/>
          </p:cNvSpPr>
          <p:nvPr>
            <p:ph type="body" sz="quarter" idx="10" hasCustomPrompt="1"/>
          </p:nvPr>
        </p:nvSpPr>
        <p:spPr>
          <a:xfrm>
            <a:off x="914400" y="2971800"/>
            <a:ext cx="7731126" cy="962025"/>
          </a:xfrm>
          <a:prstGeom prst="rect">
            <a:avLst/>
          </a:prstGeom>
        </p:spPr>
        <p:txBody>
          <a:bodyPr/>
          <a:lstStyle>
            <a:lvl1pPr>
              <a:defRPr sz="5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Presentation Title</a:t>
            </a:r>
            <a:endParaRPr lang="en-GB" dirty="0"/>
          </a:p>
        </p:txBody>
      </p:sp>
      <p:sp>
        <p:nvSpPr>
          <p:cNvPr id="5" name="Text Placeholder 4">
            <a:extLst>
              <a:ext uri="{FF2B5EF4-FFF2-40B4-BE49-F238E27FC236}">
                <a16:creationId xmlns:a16="http://schemas.microsoft.com/office/drawing/2014/main" id="{D33703FA-47EB-4051-B4E3-F20FE34E2B4C}"/>
              </a:ext>
            </a:extLst>
          </p:cNvPr>
          <p:cNvSpPr>
            <a:spLocks noGrp="1"/>
          </p:cNvSpPr>
          <p:nvPr>
            <p:ph type="body" sz="quarter" idx="11" hasCustomPrompt="1"/>
          </p:nvPr>
        </p:nvSpPr>
        <p:spPr>
          <a:xfrm>
            <a:off x="914400" y="4544751"/>
            <a:ext cx="7807325" cy="1221934"/>
          </a:xfrm>
          <a:prstGeom prst="rect">
            <a:avLst/>
          </a:prstGeom>
        </p:spPr>
        <p:txBody>
          <a:bodyPr/>
          <a:lstStyle>
            <a:lvl1pPr>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Presenter Name</a:t>
            </a:r>
          </a:p>
          <a:p>
            <a:pPr lvl="0"/>
            <a:r>
              <a:rPr lang="en-US" dirty="0"/>
              <a:t>Title</a:t>
            </a:r>
            <a:endParaRPr lang="en-GB" dirty="0"/>
          </a:p>
        </p:txBody>
      </p:sp>
    </p:spTree>
    <p:extLst>
      <p:ext uri="{BB962C8B-B14F-4D97-AF65-F5344CB8AC3E}">
        <p14:creationId xmlns:p14="http://schemas.microsoft.com/office/powerpoint/2010/main" val="211639515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0C45D1F0-FAA7-4D61-B3E0-D77EAD35DB3D}"/>
              </a:ext>
            </a:extLst>
          </p:cNvPr>
          <p:cNvSpPr/>
          <p:nvPr userDrawn="1"/>
        </p:nvSpPr>
        <p:spPr>
          <a:xfrm>
            <a:off x="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1D365E"/>
          </a:solidFill>
        </p:spPr>
        <p:txBody>
          <a:bodyPr wrap="square" lIns="0" tIns="0" rIns="0" bIns="0" rtlCol="0"/>
          <a:lstStyle/>
          <a:p>
            <a:endParaRPr/>
          </a:p>
        </p:txBody>
      </p:sp>
      <p:sp>
        <p:nvSpPr>
          <p:cNvPr id="8" name="bg object 17">
            <a:extLst>
              <a:ext uri="{FF2B5EF4-FFF2-40B4-BE49-F238E27FC236}">
                <a16:creationId xmlns:a16="http://schemas.microsoft.com/office/drawing/2014/main" id="{0AD3E07E-50A4-4120-A2C2-13A129E9688A}"/>
              </a:ext>
            </a:extLst>
          </p:cNvPr>
          <p:cNvSpPr/>
          <p:nvPr userDrawn="1"/>
        </p:nvSpPr>
        <p:spPr>
          <a:xfrm>
            <a:off x="3692880" y="0"/>
            <a:ext cx="8496300" cy="6858000"/>
          </a:xfrm>
          <a:custGeom>
            <a:avLst/>
            <a:gdLst/>
            <a:ahLst/>
            <a:cxnLst/>
            <a:rect l="l" t="t" r="r" b="b"/>
            <a:pathLst>
              <a:path w="8496300" h="6858000">
                <a:moveTo>
                  <a:pt x="5369572" y="3230448"/>
                </a:moveTo>
                <a:lnTo>
                  <a:pt x="3653142" y="2618257"/>
                </a:lnTo>
                <a:lnTo>
                  <a:pt x="3367659" y="3417582"/>
                </a:lnTo>
                <a:lnTo>
                  <a:pt x="0" y="6858000"/>
                </a:lnTo>
                <a:lnTo>
                  <a:pt x="16738" y="6858000"/>
                </a:lnTo>
                <a:lnTo>
                  <a:pt x="4576127" y="4741875"/>
                </a:lnTo>
                <a:lnTo>
                  <a:pt x="5369572" y="3230448"/>
                </a:lnTo>
                <a:close/>
              </a:path>
              <a:path w="8496300" h="6858000">
                <a:moveTo>
                  <a:pt x="8496059" y="1762328"/>
                </a:moveTo>
                <a:lnTo>
                  <a:pt x="4625721" y="0"/>
                </a:lnTo>
                <a:lnTo>
                  <a:pt x="4589348" y="0"/>
                </a:lnTo>
                <a:lnTo>
                  <a:pt x="3653129" y="2618194"/>
                </a:lnTo>
                <a:lnTo>
                  <a:pt x="7394168" y="3174987"/>
                </a:lnTo>
                <a:lnTo>
                  <a:pt x="7983461" y="6314935"/>
                </a:lnTo>
                <a:lnTo>
                  <a:pt x="8496059" y="2068690"/>
                </a:lnTo>
                <a:lnTo>
                  <a:pt x="8496059" y="1762328"/>
                </a:lnTo>
                <a:close/>
              </a:path>
            </a:pathLst>
          </a:custGeom>
          <a:solidFill>
            <a:srgbClr val="334566"/>
          </a:solidFill>
        </p:spPr>
        <p:txBody>
          <a:bodyPr wrap="square" lIns="0" tIns="0" rIns="0" bIns="0" rtlCol="0"/>
          <a:lstStyle/>
          <a:p>
            <a:endParaRPr/>
          </a:p>
        </p:txBody>
      </p:sp>
      <p:sp>
        <p:nvSpPr>
          <p:cNvPr id="9" name="Title 1">
            <a:extLst>
              <a:ext uri="{FF2B5EF4-FFF2-40B4-BE49-F238E27FC236}">
                <a16:creationId xmlns:a16="http://schemas.microsoft.com/office/drawing/2014/main" id="{754D764B-DB17-4D61-BF35-9563388812EC}"/>
              </a:ext>
            </a:extLst>
          </p:cNvPr>
          <p:cNvSpPr txBox="1">
            <a:spLocks/>
          </p:cNvSpPr>
          <p:nvPr userDrawn="1"/>
        </p:nvSpPr>
        <p:spPr>
          <a:xfrm>
            <a:off x="955891" y="3152311"/>
            <a:ext cx="5970242" cy="769441"/>
          </a:xfrm>
          <a:prstGeom prst="rect">
            <a:avLst/>
          </a:prstGeom>
        </p:spPr>
        <p:txBody>
          <a:bodyPr/>
          <a:lstStyle>
            <a:lvl1pPr>
              <a:defRPr>
                <a:latin typeface="+mj-lt"/>
                <a:ea typeface="+mj-ea"/>
                <a:cs typeface="+mj-cs"/>
              </a:defRPr>
            </a:lvl1pPr>
          </a:lstStyle>
          <a:p>
            <a:r>
              <a:rPr lang="en-US" sz="5000" b="1" kern="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Presentation Title</a:t>
            </a:r>
          </a:p>
        </p:txBody>
      </p:sp>
      <p:sp>
        <p:nvSpPr>
          <p:cNvPr id="10" name="Text Placeholder 2">
            <a:extLst>
              <a:ext uri="{FF2B5EF4-FFF2-40B4-BE49-F238E27FC236}">
                <a16:creationId xmlns:a16="http://schemas.microsoft.com/office/drawing/2014/main" id="{2D485D63-AAFB-4201-8C06-E61FFCEF269B}"/>
              </a:ext>
            </a:extLst>
          </p:cNvPr>
          <p:cNvSpPr txBox="1">
            <a:spLocks/>
          </p:cNvSpPr>
          <p:nvPr userDrawn="1"/>
        </p:nvSpPr>
        <p:spPr>
          <a:xfrm>
            <a:off x="978303" y="4598313"/>
            <a:ext cx="7113242" cy="86177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kern="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Presenter Name</a:t>
            </a:r>
          </a:p>
          <a:p>
            <a:r>
              <a:rPr lang="en-US" sz="28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Title</a:t>
            </a:r>
          </a:p>
        </p:txBody>
      </p:sp>
      <p:sp>
        <p:nvSpPr>
          <p:cNvPr id="11" name="object 6">
            <a:extLst>
              <a:ext uri="{FF2B5EF4-FFF2-40B4-BE49-F238E27FC236}">
                <a16:creationId xmlns:a16="http://schemas.microsoft.com/office/drawing/2014/main" id="{564783E6-6E45-47EB-966F-53381C12C409}"/>
              </a:ext>
            </a:extLst>
          </p:cNvPr>
          <p:cNvSpPr/>
          <p:nvPr userDrawn="1"/>
        </p:nvSpPr>
        <p:spPr>
          <a:xfrm rot="16200000">
            <a:off x="1629889" y="3518379"/>
            <a:ext cx="109532" cy="138811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pic>
        <p:nvPicPr>
          <p:cNvPr id="12" name="Picture 11">
            <a:extLst>
              <a:ext uri="{FF2B5EF4-FFF2-40B4-BE49-F238E27FC236}">
                <a16:creationId xmlns:a16="http://schemas.microsoft.com/office/drawing/2014/main" id="{A6264F74-80D2-4FD0-AFB0-10697450D5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946465"/>
            <a:ext cx="3200400" cy="667909"/>
          </a:xfrm>
          <a:prstGeom prst="rect">
            <a:avLst/>
          </a:prstGeom>
        </p:spPr>
      </p:pic>
    </p:spTree>
    <p:extLst>
      <p:ext uri="{BB962C8B-B14F-4D97-AF65-F5344CB8AC3E}">
        <p14:creationId xmlns:p14="http://schemas.microsoft.com/office/powerpoint/2010/main" val="135759976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13" name="bg object 16">
            <a:extLst>
              <a:ext uri="{FF2B5EF4-FFF2-40B4-BE49-F238E27FC236}">
                <a16:creationId xmlns:a16="http://schemas.microsoft.com/office/drawing/2014/main" id="{EB53F2B5-77DD-437E-844C-87BF27B490C5}"/>
              </a:ext>
            </a:extLst>
          </p:cNvPr>
          <p:cNvSpPr/>
          <p:nvPr userDrawn="1"/>
        </p:nvSpPr>
        <p:spPr>
          <a:xfrm>
            <a:off x="3643871" y="977"/>
            <a:ext cx="8545195" cy="6857365"/>
          </a:xfrm>
          <a:custGeom>
            <a:avLst/>
            <a:gdLst/>
            <a:ahLst/>
            <a:cxnLst/>
            <a:rect l="l" t="t" r="r" b="b"/>
            <a:pathLst>
              <a:path w="8545195" h="6857365">
                <a:moveTo>
                  <a:pt x="5383530" y="3230816"/>
                </a:moveTo>
                <a:lnTo>
                  <a:pt x="3667099" y="2621242"/>
                </a:lnTo>
                <a:lnTo>
                  <a:pt x="3381603" y="3417138"/>
                </a:lnTo>
                <a:lnTo>
                  <a:pt x="0" y="6857022"/>
                </a:lnTo>
                <a:lnTo>
                  <a:pt x="4590085" y="4735766"/>
                </a:lnTo>
                <a:lnTo>
                  <a:pt x="5383530" y="3230816"/>
                </a:lnTo>
                <a:close/>
              </a:path>
              <a:path w="8545195" h="6857365">
                <a:moveTo>
                  <a:pt x="8545068" y="1784870"/>
                </a:moveTo>
                <a:lnTo>
                  <a:pt x="4608411" y="0"/>
                </a:lnTo>
                <a:lnTo>
                  <a:pt x="3667099" y="2621178"/>
                </a:lnTo>
                <a:lnTo>
                  <a:pt x="7408138" y="3175597"/>
                </a:lnTo>
                <a:lnTo>
                  <a:pt x="7997431" y="6302108"/>
                </a:lnTo>
                <a:lnTo>
                  <a:pt x="8545068" y="1784870"/>
                </a:lnTo>
                <a:close/>
              </a:path>
            </a:pathLst>
          </a:custGeom>
          <a:solidFill>
            <a:srgbClr val="BBBDBF">
              <a:alpha val="11000"/>
            </a:srgbClr>
          </a:solidFill>
        </p:spPr>
        <p:txBody>
          <a:bodyPr wrap="square" lIns="0" tIns="0" rIns="0" bIns="0" rtlCol="0"/>
          <a:lstStyle/>
          <a:p>
            <a:endParaRPr/>
          </a:p>
        </p:txBody>
      </p:sp>
      <p:sp>
        <p:nvSpPr>
          <p:cNvPr id="9" name="Title 1">
            <a:extLst>
              <a:ext uri="{FF2B5EF4-FFF2-40B4-BE49-F238E27FC236}">
                <a16:creationId xmlns:a16="http://schemas.microsoft.com/office/drawing/2014/main" id="{754D764B-DB17-4D61-BF35-9563388812EC}"/>
              </a:ext>
            </a:extLst>
          </p:cNvPr>
          <p:cNvSpPr txBox="1">
            <a:spLocks/>
          </p:cNvSpPr>
          <p:nvPr userDrawn="1"/>
        </p:nvSpPr>
        <p:spPr>
          <a:xfrm>
            <a:off x="955891" y="3152311"/>
            <a:ext cx="5970242" cy="769441"/>
          </a:xfrm>
          <a:prstGeom prst="rect">
            <a:avLst/>
          </a:prstGeom>
        </p:spPr>
        <p:txBody>
          <a:bodyPr/>
          <a:lstStyle>
            <a:lvl1pPr>
              <a:defRPr>
                <a:latin typeface="+mj-lt"/>
                <a:ea typeface="+mj-ea"/>
                <a:cs typeface="+mj-cs"/>
              </a:defRPr>
            </a:lvl1pPr>
          </a:lstStyle>
          <a:p>
            <a:r>
              <a:rPr lang="en-US" sz="5000" b="1" kern="0" dirty="0">
                <a:solidFill>
                  <a:srgbClr val="1C365E"/>
                </a:solidFill>
                <a:latin typeface="Open Sans Semibold" panose="020B0606030504020204" pitchFamily="34" charset="0"/>
                <a:ea typeface="Open Sans Semibold" panose="020B0606030504020204" pitchFamily="34" charset="0"/>
                <a:cs typeface="Open Sans Semibold" panose="020B0606030504020204" pitchFamily="34" charset="0"/>
              </a:rPr>
              <a:t>Presentation Title</a:t>
            </a:r>
          </a:p>
        </p:txBody>
      </p:sp>
      <p:sp>
        <p:nvSpPr>
          <p:cNvPr id="10" name="Text Placeholder 2">
            <a:extLst>
              <a:ext uri="{FF2B5EF4-FFF2-40B4-BE49-F238E27FC236}">
                <a16:creationId xmlns:a16="http://schemas.microsoft.com/office/drawing/2014/main" id="{2D485D63-AAFB-4201-8C06-E61FFCEF269B}"/>
              </a:ext>
            </a:extLst>
          </p:cNvPr>
          <p:cNvSpPr txBox="1">
            <a:spLocks/>
          </p:cNvSpPr>
          <p:nvPr userDrawn="1"/>
        </p:nvSpPr>
        <p:spPr>
          <a:xfrm>
            <a:off x="978303" y="4598313"/>
            <a:ext cx="7113242" cy="86177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kern="0" dirty="0">
                <a:solidFill>
                  <a:srgbClr val="1C365E"/>
                </a:solidFill>
                <a:latin typeface="Open Sans Semibold" panose="020B0606030504020204" pitchFamily="34" charset="0"/>
                <a:ea typeface="Open Sans Semibold" panose="020B0606030504020204" pitchFamily="34" charset="0"/>
                <a:cs typeface="Open Sans Semibold" panose="020B0606030504020204" pitchFamily="34" charset="0"/>
              </a:rPr>
              <a:t>Presenter Name</a:t>
            </a:r>
          </a:p>
          <a:p>
            <a:r>
              <a:rPr lang="en-US" sz="2800" kern="0" dirty="0">
                <a:solidFill>
                  <a:srgbClr val="1C365E"/>
                </a:solidFill>
                <a:latin typeface="Open Sans" panose="020B0606030504020204" pitchFamily="34" charset="0"/>
                <a:ea typeface="Open Sans" panose="020B0606030504020204" pitchFamily="34" charset="0"/>
                <a:cs typeface="Open Sans" panose="020B0606030504020204" pitchFamily="34" charset="0"/>
              </a:rPr>
              <a:t>Title</a:t>
            </a:r>
          </a:p>
        </p:txBody>
      </p:sp>
      <p:sp>
        <p:nvSpPr>
          <p:cNvPr id="11" name="object 6">
            <a:extLst>
              <a:ext uri="{FF2B5EF4-FFF2-40B4-BE49-F238E27FC236}">
                <a16:creationId xmlns:a16="http://schemas.microsoft.com/office/drawing/2014/main" id="{564783E6-6E45-47EB-966F-53381C12C409}"/>
              </a:ext>
            </a:extLst>
          </p:cNvPr>
          <p:cNvSpPr/>
          <p:nvPr userDrawn="1"/>
        </p:nvSpPr>
        <p:spPr>
          <a:xfrm rot="16200000">
            <a:off x="1629889" y="3518379"/>
            <a:ext cx="109532" cy="138811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pic>
        <p:nvPicPr>
          <p:cNvPr id="12" name="Picture 11">
            <a:extLst>
              <a:ext uri="{FF2B5EF4-FFF2-40B4-BE49-F238E27FC236}">
                <a16:creationId xmlns:a16="http://schemas.microsoft.com/office/drawing/2014/main" id="{A6264F74-80D2-4FD0-AFB0-10697450D5C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90600" y="1947918"/>
            <a:ext cx="3200400" cy="665002"/>
          </a:xfrm>
          <a:prstGeom prst="rect">
            <a:avLst/>
          </a:prstGeom>
        </p:spPr>
      </p:pic>
    </p:spTree>
    <p:extLst>
      <p:ext uri="{BB962C8B-B14F-4D97-AF65-F5344CB8AC3E}">
        <p14:creationId xmlns:p14="http://schemas.microsoft.com/office/powerpoint/2010/main" val="90749567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0C41EE29-C0F1-4FD1-B7CB-9AEC65A09DB9}"/>
              </a:ext>
            </a:extLst>
          </p:cNvPr>
          <p:cNvSpPr/>
          <p:nvPr userDrawn="1"/>
        </p:nvSpPr>
        <p:spPr>
          <a:xfrm>
            <a:off x="3643871" y="977"/>
            <a:ext cx="8545195" cy="6857365"/>
          </a:xfrm>
          <a:custGeom>
            <a:avLst/>
            <a:gdLst/>
            <a:ahLst/>
            <a:cxnLst/>
            <a:rect l="l" t="t" r="r" b="b"/>
            <a:pathLst>
              <a:path w="8545195" h="6857365">
                <a:moveTo>
                  <a:pt x="5383530" y="3230816"/>
                </a:moveTo>
                <a:lnTo>
                  <a:pt x="3667099" y="2621242"/>
                </a:lnTo>
                <a:lnTo>
                  <a:pt x="3381603" y="3417138"/>
                </a:lnTo>
                <a:lnTo>
                  <a:pt x="0" y="6857022"/>
                </a:lnTo>
                <a:lnTo>
                  <a:pt x="4590085" y="4735766"/>
                </a:lnTo>
                <a:lnTo>
                  <a:pt x="5383530" y="3230816"/>
                </a:lnTo>
                <a:close/>
              </a:path>
              <a:path w="8545195" h="6857365">
                <a:moveTo>
                  <a:pt x="8545068" y="1784870"/>
                </a:moveTo>
                <a:lnTo>
                  <a:pt x="4608411" y="0"/>
                </a:lnTo>
                <a:lnTo>
                  <a:pt x="3667099" y="2621178"/>
                </a:lnTo>
                <a:lnTo>
                  <a:pt x="7408138" y="3175597"/>
                </a:lnTo>
                <a:lnTo>
                  <a:pt x="7997431" y="6302108"/>
                </a:lnTo>
                <a:lnTo>
                  <a:pt x="8545068" y="1784870"/>
                </a:lnTo>
                <a:close/>
              </a:path>
            </a:pathLst>
          </a:custGeom>
          <a:solidFill>
            <a:srgbClr val="BBBDBF">
              <a:alpha val="11000"/>
            </a:srgbClr>
          </a:solidFill>
        </p:spPr>
        <p:txBody>
          <a:bodyPr wrap="square" lIns="0" tIns="0" rIns="0" bIns="0" rtlCol="0"/>
          <a:lstStyle/>
          <a:p>
            <a:endParaRPr/>
          </a:p>
        </p:txBody>
      </p:sp>
      <p:pic>
        <p:nvPicPr>
          <p:cNvPr id="7" name="Graphic 6">
            <a:extLst>
              <a:ext uri="{FF2B5EF4-FFF2-40B4-BE49-F238E27FC236}">
                <a16:creationId xmlns:a16="http://schemas.microsoft.com/office/drawing/2014/main" id="{B0B70E9F-8E7C-48C2-8F21-1FB15A0AA7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21766" y="5593399"/>
            <a:ext cx="12268326" cy="1296539"/>
          </a:xfrm>
          <a:prstGeom prst="rect">
            <a:avLst/>
          </a:prstGeom>
        </p:spPr>
      </p:pic>
      <p:pic>
        <p:nvPicPr>
          <p:cNvPr id="8" name="object 4">
            <a:extLst>
              <a:ext uri="{FF2B5EF4-FFF2-40B4-BE49-F238E27FC236}">
                <a16:creationId xmlns:a16="http://schemas.microsoft.com/office/drawing/2014/main" id="{F5768810-2F96-46F1-A6A4-B37D9A059296}"/>
              </a:ext>
            </a:extLst>
          </p:cNvPr>
          <p:cNvPicPr/>
          <p:nvPr userDrawn="1"/>
        </p:nvPicPr>
        <p:blipFill>
          <a:blip r:embed="rId4" cstate="print"/>
          <a:stretch>
            <a:fillRect/>
          </a:stretch>
        </p:blipFill>
        <p:spPr>
          <a:xfrm>
            <a:off x="622852" y="6324600"/>
            <a:ext cx="1549145" cy="322059"/>
          </a:xfrm>
          <a:prstGeom prst="rect">
            <a:avLst/>
          </a:prstGeom>
        </p:spPr>
      </p:pic>
      <p:sp>
        <p:nvSpPr>
          <p:cNvPr id="10" name="object 7">
            <a:extLst>
              <a:ext uri="{FF2B5EF4-FFF2-40B4-BE49-F238E27FC236}">
                <a16:creationId xmlns:a16="http://schemas.microsoft.com/office/drawing/2014/main" id="{92AD10B2-E30D-42AA-92B6-48CD2920D215}"/>
              </a:ext>
            </a:extLst>
          </p:cNvPr>
          <p:cNvSpPr txBox="1">
            <a:spLocks noGrp="1"/>
          </p:cNvSpPr>
          <p:nvPr>
            <p:ph type="title" hasCustomPrompt="1"/>
          </p:nvPr>
        </p:nvSpPr>
        <p:spPr>
          <a:xfrm>
            <a:off x="603849" y="609600"/>
            <a:ext cx="11054751" cy="438582"/>
          </a:xfrm>
          <a:prstGeom prst="rect">
            <a:avLst/>
          </a:prstGeom>
        </p:spPr>
        <p:txBody>
          <a:bodyPr vert="horz" wrap="square" lIns="0" tIns="12700" rIns="0" bIns="0" rtlCol="0">
            <a:spAutoFit/>
          </a:bodyPr>
          <a:lstStyle>
            <a:lvl1pPr>
              <a:defRPr>
                <a:solidFill>
                  <a:srgbClr val="005FA5"/>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marR="5080">
              <a:lnSpc>
                <a:spcPts val="3300"/>
              </a:lnSpc>
              <a:spcBef>
                <a:spcPts val="100"/>
              </a:spcBef>
            </a:pPr>
            <a:r>
              <a:rPr lang="en-GB" sz="3200" spc="-5" dirty="0"/>
              <a:t>Title</a:t>
            </a:r>
            <a:endParaRPr sz="3200" dirty="0"/>
          </a:p>
        </p:txBody>
      </p:sp>
      <p:sp>
        <p:nvSpPr>
          <p:cNvPr id="11" name="object 6">
            <a:extLst>
              <a:ext uri="{FF2B5EF4-FFF2-40B4-BE49-F238E27FC236}">
                <a16:creationId xmlns:a16="http://schemas.microsoft.com/office/drawing/2014/main" id="{F0405932-4C54-4D82-8C58-0CB7D326AF0E}"/>
              </a:ext>
            </a:extLst>
          </p:cNvPr>
          <p:cNvSpPr/>
          <p:nvPr userDrawn="1"/>
        </p:nvSpPr>
        <p:spPr>
          <a:xfrm>
            <a:off x="-21766" y="609600"/>
            <a:ext cx="99332" cy="76200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sp>
        <p:nvSpPr>
          <p:cNvPr id="17" name="Text Placeholder 16">
            <a:extLst>
              <a:ext uri="{FF2B5EF4-FFF2-40B4-BE49-F238E27FC236}">
                <a16:creationId xmlns:a16="http://schemas.microsoft.com/office/drawing/2014/main" id="{8AE415D7-2743-42C9-A089-09DDE9BB120D}"/>
              </a:ext>
            </a:extLst>
          </p:cNvPr>
          <p:cNvSpPr>
            <a:spLocks noGrp="1"/>
          </p:cNvSpPr>
          <p:nvPr>
            <p:ph type="body" sz="quarter" idx="11" hasCustomPrompt="1"/>
          </p:nvPr>
        </p:nvSpPr>
        <p:spPr>
          <a:xfrm>
            <a:off x="609600" y="1600200"/>
            <a:ext cx="11055350" cy="4039933"/>
          </a:xfrm>
          <a:prstGeom prst="rect">
            <a:avLst/>
          </a:prstGeom>
        </p:spPr>
        <p:txBody>
          <a:bodyPr/>
          <a:lstStyle>
            <a:lvl1pPr marL="12065" indent="0" algn="l" defTabSz="914400" rtl="0" eaLnBrk="1" latinLnBrk="0" hangingPunct="1">
              <a:lnSpc>
                <a:spcPts val="2000"/>
              </a:lnSpc>
              <a:spcBef>
                <a:spcPts val="820"/>
              </a:spcBef>
              <a:spcAft>
                <a:spcPts val="600"/>
              </a:spcAft>
              <a:buClr>
                <a:srgbClr val="F79239"/>
              </a:buClr>
              <a:buSzPct val="80000"/>
              <a:buFont typeface="Arial" panose="020B0604020202020204" pitchFamily="34" charset="0"/>
              <a:buNone/>
              <a:tabLst>
                <a:tab pos="241300" algn="l"/>
              </a:tabLst>
              <a:defRPr lang="en-GB" sz="1400" kern="1200" spc="45" dirty="0">
                <a:solidFill>
                  <a:srgbClr val="59595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Placeholder text</a:t>
            </a:r>
          </a:p>
        </p:txBody>
      </p:sp>
    </p:spTree>
    <p:extLst>
      <p:ext uri="{BB962C8B-B14F-4D97-AF65-F5344CB8AC3E}">
        <p14:creationId xmlns:p14="http://schemas.microsoft.com/office/powerpoint/2010/main" val="74827208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bullets">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0C41EE29-C0F1-4FD1-B7CB-9AEC65A09DB9}"/>
              </a:ext>
            </a:extLst>
          </p:cNvPr>
          <p:cNvSpPr/>
          <p:nvPr userDrawn="1"/>
        </p:nvSpPr>
        <p:spPr>
          <a:xfrm>
            <a:off x="3643871" y="977"/>
            <a:ext cx="8545195" cy="6857365"/>
          </a:xfrm>
          <a:custGeom>
            <a:avLst/>
            <a:gdLst/>
            <a:ahLst/>
            <a:cxnLst/>
            <a:rect l="l" t="t" r="r" b="b"/>
            <a:pathLst>
              <a:path w="8545195" h="6857365">
                <a:moveTo>
                  <a:pt x="5383530" y="3230816"/>
                </a:moveTo>
                <a:lnTo>
                  <a:pt x="3667099" y="2621242"/>
                </a:lnTo>
                <a:lnTo>
                  <a:pt x="3381603" y="3417138"/>
                </a:lnTo>
                <a:lnTo>
                  <a:pt x="0" y="6857022"/>
                </a:lnTo>
                <a:lnTo>
                  <a:pt x="4590085" y="4735766"/>
                </a:lnTo>
                <a:lnTo>
                  <a:pt x="5383530" y="3230816"/>
                </a:lnTo>
                <a:close/>
              </a:path>
              <a:path w="8545195" h="6857365">
                <a:moveTo>
                  <a:pt x="8545068" y="1784870"/>
                </a:moveTo>
                <a:lnTo>
                  <a:pt x="4608411" y="0"/>
                </a:lnTo>
                <a:lnTo>
                  <a:pt x="3667099" y="2621178"/>
                </a:lnTo>
                <a:lnTo>
                  <a:pt x="7408138" y="3175597"/>
                </a:lnTo>
                <a:lnTo>
                  <a:pt x="7997431" y="6302108"/>
                </a:lnTo>
                <a:lnTo>
                  <a:pt x="8545068" y="1784870"/>
                </a:lnTo>
                <a:close/>
              </a:path>
            </a:pathLst>
          </a:custGeom>
          <a:solidFill>
            <a:srgbClr val="BBBDBF">
              <a:alpha val="11000"/>
            </a:srgbClr>
          </a:solidFill>
        </p:spPr>
        <p:txBody>
          <a:bodyPr wrap="square" lIns="0" tIns="0" rIns="0" bIns="0" rtlCol="0"/>
          <a:lstStyle/>
          <a:p>
            <a:endParaRPr/>
          </a:p>
        </p:txBody>
      </p:sp>
      <p:pic>
        <p:nvPicPr>
          <p:cNvPr id="7" name="Graphic 6">
            <a:extLst>
              <a:ext uri="{FF2B5EF4-FFF2-40B4-BE49-F238E27FC236}">
                <a16:creationId xmlns:a16="http://schemas.microsoft.com/office/drawing/2014/main" id="{B0B70E9F-8E7C-48C2-8F21-1FB15A0AA7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21766" y="5593399"/>
            <a:ext cx="12268326" cy="1296539"/>
          </a:xfrm>
          <a:prstGeom prst="rect">
            <a:avLst/>
          </a:prstGeom>
        </p:spPr>
      </p:pic>
      <p:pic>
        <p:nvPicPr>
          <p:cNvPr id="8" name="object 4">
            <a:extLst>
              <a:ext uri="{FF2B5EF4-FFF2-40B4-BE49-F238E27FC236}">
                <a16:creationId xmlns:a16="http://schemas.microsoft.com/office/drawing/2014/main" id="{F5768810-2F96-46F1-A6A4-B37D9A059296}"/>
              </a:ext>
            </a:extLst>
          </p:cNvPr>
          <p:cNvPicPr/>
          <p:nvPr userDrawn="1"/>
        </p:nvPicPr>
        <p:blipFill>
          <a:blip r:embed="rId4" cstate="print"/>
          <a:stretch>
            <a:fillRect/>
          </a:stretch>
        </p:blipFill>
        <p:spPr>
          <a:xfrm>
            <a:off x="622852" y="6324600"/>
            <a:ext cx="1549145" cy="322059"/>
          </a:xfrm>
          <a:prstGeom prst="rect">
            <a:avLst/>
          </a:prstGeom>
        </p:spPr>
      </p:pic>
      <p:sp>
        <p:nvSpPr>
          <p:cNvPr id="10" name="object 7">
            <a:extLst>
              <a:ext uri="{FF2B5EF4-FFF2-40B4-BE49-F238E27FC236}">
                <a16:creationId xmlns:a16="http://schemas.microsoft.com/office/drawing/2014/main" id="{92AD10B2-E30D-42AA-92B6-48CD2920D215}"/>
              </a:ext>
            </a:extLst>
          </p:cNvPr>
          <p:cNvSpPr txBox="1">
            <a:spLocks noGrp="1"/>
          </p:cNvSpPr>
          <p:nvPr>
            <p:ph type="title" hasCustomPrompt="1"/>
          </p:nvPr>
        </p:nvSpPr>
        <p:spPr>
          <a:xfrm>
            <a:off x="603849" y="609600"/>
            <a:ext cx="11054751" cy="438582"/>
          </a:xfrm>
          <a:prstGeom prst="rect">
            <a:avLst/>
          </a:prstGeom>
        </p:spPr>
        <p:txBody>
          <a:bodyPr vert="horz" wrap="square" lIns="0" tIns="12700" rIns="0" bIns="0" rtlCol="0">
            <a:spAutoFit/>
          </a:bodyPr>
          <a:lstStyle>
            <a:lvl1pPr>
              <a:defRPr>
                <a:solidFill>
                  <a:srgbClr val="005FA5"/>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marR="5080">
              <a:lnSpc>
                <a:spcPts val="3300"/>
              </a:lnSpc>
              <a:spcBef>
                <a:spcPts val="100"/>
              </a:spcBef>
            </a:pPr>
            <a:r>
              <a:rPr lang="en-GB" sz="3200" spc="-5" dirty="0"/>
              <a:t>Title</a:t>
            </a:r>
            <a:endParaRPr sz="3200" dirty="0"/>
          </a:p>
        </p:txBody>
      </p:sp>
      <p:sp>
        <p:nvSpPr>
          <p:cNvPr id="11" name="object 6">
            <a:extLst>
              <a:ext uri="{FF2B5EF4-FFF2-40B4-BE49-F238E27FC236}">
                <a16:creationId xmlns:a16="http://schemas.microsoft.com/office/drawing/2014/main" id="{F0405932-4C54-4D82-8C58-0CB7D326AF0E}"/>
              </a:ext>
            </a:extLst>
          </p:cNvPr>
          <p:cNvSpPr/>
          <p:nvPr userDrawn="1"/>
        </p:nvSpPr>
        <p:spPr>
          <a:xfrm>
            <a:off x="-21766" y="609600"/>
            <a:ext cx="99332" cy="76200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sp>
        <p:nvSpPr>
          <p:cNvPr id="15" name="Content Placeholder 14">
            <a:extLst>
              <a:ext uri="{FF2B5EF4-FFF2-40B4-BE49-F238E27FC236}">
                <a16:creationId xmlns:a16="http://schemas.microsoft.com/office/drawing/2014/main" id="{D6A86601-5DF5-42A6-A880-7148BDB98D56}"/>
              </a:ext>
            </a:extLst>
          </p:cNvPr>
          <p:cNvSpPr>
            <a:spLocks noGrp="1"/>
          </p:cNvSpPr>
          <p:nvPr>
            <p:ph sz="quarter" idx="10" hasCustomPrompt="1"/>
          </p:nvPr>
        </p:nvSpPr>
        <p:spPr>
          <a:xfrm>
            <a:off x="609600" y="1656805"/>
            <a:ext cx="11060502" cy="438150"/>
          </a:xfrm>
          <a:prstGeom prst="rect">
            <a:avLst/>
          </a:prstGeom>
        </p:spPr>
        <p:txBody>
          <a:bodyPr/>
          <a:lstStyle>
            <a:lvl1pPr marL="0" indent="0">
              <a:buFont typeface="Arial" panose="020B0604020202020204" pitchFamily="34" charset="0"/>
              <a:buNone/>
              <a:defRPr lang="en-GB" sz="2400" b="1" kern="1200" dirty="0">
                <a:solidFill>
                  <a:srgbClr val="76757A"/>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GB" dirty="0"/>
              <a:t>Sub-header</a:t>
            </a:r>
          </a:p>
          <a:p>
            <a:pPr lvl="0"/>
            <a:endParaRPr lang="en-GB" dirty="0"/>
          </a:p>
        </p:txBody>
      </p:sp>
      <p:sp>
        <p:nvSpPr>
          <p:cNvPr id="17" name="Text Placeholder 16">
            <a:extLst>
              <a:ext uri="{FF2B5EF4-FFF2-40B4-BE49-F238E27FC236}">
                <a16:creationId xmlns:a16="http://schemas.microsoft.com/office/drawing/2014/main" id="{8AE415D7-2743-42C9-A089-09DDE9BB120D}"/>
              </a:ext>
            </a:extLst>
          </p:cNvPr>
          <p:cNvSpPr>
            <a:spLocks noGrp="1"/>
          </p:cNvSpPr>
          <p:nvPr>
            <p:ph type="body" sz="quarter" idx="11" hasCustomPrompt="1"/>
          </p:nvPr>
        </p:nvSpPr>
        <p:spPr>
          <a:xfrm>
            <a:off x="609600" y="2438401"/>
            <a:ext cx="11055350" cy="3201732"/>
          </a:xfrm>
          <a:prstGeom prst="rect">
            <a:avLst/>
          </a:prstGeom>
        </p:spPr>
        <p:txBody>
          <a:bodyPr/>
          <a:lstStyle>
            <a:lvl1pPr marL="297815" indent="-285750" algn="l" defTabSz="914400" rtl="0" eaLnBrk="1" latinLnBrk="0" hangingPunct="1">
              <a:lnSpc>
                <a:spcPts val="2000"/>
              </a:lnSpc>
              <a:spcBef>
                <a:spcPts val="820"/>
              </a:spcBef>
              <a:spcAft>
                <a:spcPts val="600"/>
              </a:spcAft>
              <a:buClr>
                <a:srgbClr val="F79239"/>
              </a:buClr>
              <a:buSzPct val="80000"/>
              <a:buFont typeface="Arial" panose="020B0604020202020204" pitchFamily="34" charset="0"/>
              <a:buBlip>
                <a:blip r:embed="rId5">
                  <a:extLst>
                    <a:ext uri="{96DAC541-7B7A-43D3-8B79-37D633B846F1}">
                      <asvg:svgBlip xmlns:asvg="http://schemas.microsoft.com/office/drawing/2016/SVG/main" r:embed="rId6"/>
                    </a:ext>
                  </a:extLst>
                </a:blip>
              </a:buBlip>
              <a:tabLst>
                <a:tab pos="241300" algn="l"/>
              </a:tabLst>
              <a:defRPr lang="en-GB" sz="1400" kern="1200" spc="45" dirty="0">
                <a:solidFill>
                  <a:srgbClr val="59595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Bullet points</a:t>
            </a:r>
          </a:p>
        </p:txBody>
      </p:sp>
    </p:spTree>
    <p:extLst>
      <p:ext uri="{BB962C8B-B14F-4D97-AF65-F5344CB8AC3E}">
        <p14:creationId xmlns:p14="http://schemas.microsoft.com/office/powerpoint/2010/main" val="336951603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1D365E"/>
          </a:solidFill>
        </p:spPr>
        <p:txBody>
          <a:bodyPr wrap="square" lIns="0" tIns="0" rIns="0" bIns="0" rtlCol="0"/>
          <a:lstStyle/>
          <a:p>
            <a:endParaRPr/>
          </a:p>
        </p:txBody>
      </p:sp>
      <p:sp>
        <p:nvSpPr>
          <p:cNvPr id="17" name="bg object 17"/>
          <p:cNvSpPr/>
          <p:nvPr/>
        </p:nvSpPr>
        <p:spPr>
          <a:xfrm>
            <a:off x="3692880" y="0"/>
            <a:ext cx="8496300" cy="6858000"/>
          </a:xfrm>
          <a:custGeom>
            <a:avLst/>
            <a:gdLst/>
            <a:ahLst/>
            <a:cxnLst/>
            <a:rect l="l" t="t" r="r" b="b"/>
            <a:pathLst>
              <a:path w="8496300" h="6858000">
                <a:moveTo>
                  <a:pt x="5369572" y="3230448"/>
                </a:moveTo>
                <a:lnTo>
                  <a:pt x="3653142" y="2618257"/>
                </a:lnTo>
                <a:lnTo>
                  <a:pt x="3367659" y="3417582"/>
                </a:lnTo>
                <a:lnTo>
                  <a:pt x="0" y="6858000"/>
                </a:lnTo>
                <a:lnTo>
                  <a:pt x="16738" y="6858000"/>
                </a:lnTo>
                <a:lnTo>
                  <a:pt x="4576127" y="4741875"/>
                </a:lnTo>
                <a:lnTo>
                  <a:pt x="5369572" y="3230448"/>
                </a:lnTo>
                <a:close/>
              </a:path>
              <a:path w="8496300" h="6858000">
                <a:moveTo>
                  <a:pt x="8496059" y="1762328"/>
                </a:moveTo>
                <a:lnTo>
                  <a:pt x="4625721" y="0"/>
                </a:lnTo>
                <a:lnTo>
                  <a:pt x="4589348" y="0"/>
                </a:lnTo>
                <a:lnTo>
                  <a:pt x="3653129" y="2618194"/>
                </a:lnTo>
                <a:lnTo>
                  <a:pt x="7394168" y="3174987"/>
                </a:lnTo>
                <a:lnTo>
                  <a:pt x="7983461" y="6314935"/>
                </a:lnTo>
                <a:lnTo>
                  <a:pt x="8496059" y="2068690"/>
                </a:lnTo>
                <a:lnTo>
                  <a:pt x="8496059" y="1762328"/>
                </a:lnTo>
                <a:close/>
              </a:path>
            </a:pathLst>
          </a:custGeom>
          <a:solidFill>
            <a:srgbClr val="334566"/>
          </a:solidFill>
        </p:spPr>
        <p:txBody>
          <a:bodyPr wrap="square" lIns="0" tIns="0" rIns="0" bIns="0" rtlCol="0"/>
          <a:lstStyle/>
          <a:p>
            <a:endParaRPr/>
          </a:p>
        </p:txBody>
      </p:sp>
      <p:sp>
        <p:nvSpPr>
          <p:cNvPr id="10" name="object 2">
            <a:extLst>
              <a:ext uri="{FF2B5EF4-FFF2-40B4-BE49-F238E27FC236}">
                <a16:creationId xmlns:a16="http://schemas.microsoft.com/office/drawing/2014/main" id="{125326BA-4D1C-40FD-9975-672E02EC12E0}"/>
              </a:ext>
            </a:extLst>
          </p:cNvPr>
          <p:cNvSpPr txBox="1">
            <a:spLocks noGrp="1"/>
          </p:cNvSpPr>
          <p:nvPr>
            <p:ph type="title" hasCustomPrompt="1"/>
          </p:nvPr>
        </p:nvSpPr>
        <p:spPr>
          <a:xfrm>
            <a:off x="603849" y="711200"/>
            <a:ext cx="10978551" cy="505267"/>
          </a:xfrm>
          <a:prstGeom prst="rect">
            <a:avLst/>
          </a:prstGeom>
        </p:spPr>
        <p:txBody>
          <a:bodyPr vert="horz" wrap="square" lIns="0" tIns="12700" rIns="0" bIns="0" rtlCol="0">
            <a:spAutoFit/>
          </a:bodyPr>
          <a:lstStyle>
            <a:lvl1pPr>
              <a:defRPr>
                <a:latin typeface="Open Sans Light" panose="020B0306030504020204" pitchFamily="34" charset="0"/>
                <a:ea typeface="Open Sans Light" panose="020B0306030504020204" pitchFamily="34" charset="0"/>
                <a:cs typeface="Open Sans Light" panose="020B0306030504020204" pitchFamily="34" charset="0"/>
              </a:defRPr>
            </a:lvl1pPr>
          </a:lstStyle>
          <a:p>
            <a:pPr marL="12700">
              <a:lnSpc>
                <a:spcPct val="100000"/>
              </a:lnSpc>
              <a:spcBef>
                <a:spcPts val="100"/>
              </a:spcBef>
            </a:pPr>
            <a:r>
              <a:rPr lang="en-GB" sz="3200" spc="-5" dirty="0">
                <a:solidFill>
                  <a:srgbClr val="FFFFFF"/>
                </a:solidFill>
              </a:rPr>
              <a:t>Title</a:t>
            </a:r>
            <a:endParaRPr sz="3200" dirty="0"/>
          </a:p>
        </p:txBody>
      </p:sp>
      <p:sp>
        <p:nvSpPr>
          <p:cNvPr id="11" name="object 6">
            <a:extLst>
              <a:ext uri="{FF2B5EF4-FFF2-40B4-BE49-F238E27FC236}">
                <a16:creationId xmlns:a16="http://schemas.microsoft.com/office/drawing/2014/main" id="{9BB2CE1C-C44D-4684-909A-E313D67F1978}"/>
              </a:ext>
            </a:extLst>
          </p:cNvPr>
          <p:cNvSpPr/>
          <p:nvPr userDrawn="1"/>
        </p:nvSpPr>
        <p:spPr>
          <a:xfrm>
            <a:off x="-21766" y="609600"/>
            <a:ext cx="99332" cy="76200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pic>
        <p:nvPicPr>
          <p:cNvPr id="12" name="object 4">
            <a:extLst>
              <a:ext uri="{FF2B5EF4-FFF2-40B4-BE49-F238E27FC236}">
                <a16:creationId xmlns:a16="http://schemas.microsoft.com/office/drawing/2014/main" id="{225D64EF-A9F7-4183-8C9F-B334427F8B76}"/>
              </a:ext>
            </a:extLst>
          </p:cNvPr>
          <p:cNvPicPr/>
          <p:nvPr userDrawn="1"/>
        </p:nvPicPr>
        <p:blipFill>
          <a:blip r:embed="rId2" cstate="print"/>
          <a:stretch>
            <a:fillRect/>
          </a:stretch>
        </p:blipFill>
        <p:spPr>
          <a:xfrm>
            <a:off x="622852" y="6324600"/>
            <a:ext cx="1549145" cy="322059"/>
          </a:xfrm>
          <a:prstGeom prst="rect">
            <a:avLst/>
          </a:prstGeom>
        </p:spPr>
      </p:pic>
      <p:sp>
        <p:nvSpPr>
          <p:cNvPr id="9" name="Text Placeholder 8">
            <a:extLst>
              <a:ext uri="{FF2B5EF4-FFF2-40B4-BE49-F238E27FC236}">
                <a16:creationId xmlns:a16="http://schemas.microsoft.com/office/drawing/2014/main" id="{5AABE1A9-BDFB-4FBF-9C60-84F1F152F0FF}"/>
              </a:ext>
            </a:extLst>
          </p:cNvPr>
          <p:cNvSpPr>
            <a:spLocks noGrp="1"/>
          </p:cNvSpPr>
          <p:nvPr>
            <p:ph type="body" sz="quarter" idx="10" hasCustomPrompt="1"/>
          </p:nvPr>
        </p:nvSpPr>
        <p:spPr>
          <a:xfrm>
            <a:off x="603250" y="1828800"/>
            <a:ext cx="5102225" cy="3925888"/>
          </a:xfrm>
          <a:prstGeom prst="rect">
            <a:avLst/>
          </a:prstGeom>
        </p:spPr>
        <p:txBody>
          <a:bodyPr/>
          <a:lstStyle>
            <a:lvl1pP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Body content </a:t>
            </a:r>
          </a:p>
        </p:txBody>
      </p:sp>
      <p:sp>
        <p:nvSpPr>
          <p:cNvPr id="15" name="Text Placeholder 8">
            <a:extLst>
              <a:ext uri="{FF2B5EF4-FFF2-40B4-BE49-F238E27FC236}">
                <a16:creationId xmlns:a16="http://schemas.microsoft.com/office/drawing/2014/main" id="{22643B6C-9CC8-4C7A-8B17-5A05B051F0E6}"/>
              </a:ext>
            </a:extLst>
          </p:cNvPr>
          <p:cNvSpPr>
            <a:spLocks noGrp="1"/>
          </p:cNvSpPr>
          <p:nvPr>
            <p:ph type="body" sz="quarter" idx="11" hasCustomPrompt="1"/>
          </p:nvPr>
        </p:nvSpPr>
        <p:spPr>
          <a:xfrm>
            <a:off x="6486527" y="1828800"/>
            <a:ext cx="5102225" cy="3925888"/>
          </a:xfrm>
          <a:prstGeom prst="rect">
            <a:avLst/>
          </a:prstGeom>
        </p:spPr>
        <p:txBody>
          <a:bodyPr/>
          <a:lstStyle>
            <a:lvl1pP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Body content </a:t>
            </a:r>
          </a:p>
        </p:txBody>
      </p:sp>
    </p:spTree>
    <p:extLst>
      <p:ext uri="{BB962C8B-B14F-4D97-AF65-F5344CB8AC3E}">
        <p14:creationId xmlns:p14="http://schemas.microsoft.com/office/powerpoint/2010/main" val="310433374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bg object 16">
            <a:extLst>
              <a:ext uri="{FF2B5EF4-FFF2-40B4-BE49-F238E27FC236}">
                <a16:creationId xmlns:a16="http://schemas.microsoft.com/office/drawing/2014/main" id="{B8BE215C-7EEF-47D9-9FD7-243E92522B64}"/>
              </a:ext>
            </a:extLst>
          </p:cNvPr>
          <p:cNvSpPr/>
          <p:nvPr userDrawn="1"/>
        </p:nvSpPr>
        <p:spPr>
          <a:xfrm>
            <a:off x="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1D365E"/>
          </a:solidFill>
        </p:spPr>
        <p:txBody>
          <a:bodyPr wrap="square" lIns="0" tIns="0" rIns="0" bIns="0" rtlCol="0"/>
          <a:lstStyle/>
          <a:p>
            <a:endParaRPr/>
          </a:p>
        </p:txBody>
      </p:sp>
      <p:sp>
        <p:nvSpPr>
          <p:cNvPr id="6" name="bg object 17">
            <a:extLst>
              <a:ext uri="{FF2B5EF4-FFF2-40B4-BE49-F238E27FC236}">
                <a16:creationId xmlns:a16="http://schemas.microsoft.com/office/drawing/2014/main" id="{C1E690D8-2794-4BDB-BE3D-8714843C2E75}"/>
              </a:ext>
            </a:extLst>
          </p:cNvPr>
          <p:cNvSpPr/>
          <p:nvPr userDrawn="1"/>
        </p:nvSpPr>
        <p:spPr>
          <a:xfrm>
            <a:off x="3692880" y="0"/>
            <a:ext cx="8496300" cy="6858000"/>
          </a:xfrm>
          <a:custGeom>
            <a:avLst/>
            <a:gdLst/>
            <a:ahLst/>
            <a:cxnLst/>
            <a:rect l="l" t="t" r="r" b="b"/>
            <a:pathLst>
              <a:path w="8496300" h="6858000">
                <a:moveTo>
                  <a:pt x="5369572" y="3230448"/>
                </a:moveTo>
                <a:lnTo>
                  <a:pt x="3653142" y="2618257"/>
                </a:lnTo>
                <a:lnTo>
                  <a:pt x="3367659" y="3417582"/>
                </a:lnTo>
                <a:lnTo>
                  <a:pt x="0" y="6858000"/>
                </a:lnTo>
                <a:lnTo>
                  <a:pt x="16738" y="6858000"/>
                </a:lnTo>
                <a:lnTo>
                  <a:pt x="4576127" y="4741875"/>
                </a:lnTo>
                <a:lnTo>
                  <a:pt x="5369572" y="3230448"/>
                </a:lnTo>
                <a:close/>
              </a:path>
              <a:path w="8496300" h="6858000">
                <a:moveTo>
                  <a:pt x="8496059" y="1762328"/>
                </a:moveTo>
                <a:lnTo>
                  <a:pt x="4625721" y="0"/>
                </a:lnTo>
                <a:lnTo>
                  <a:pt x="4589348" y="0"/>
                </a:lnTo>
                <a:lnTo>
                  <a:pt x="3653129" y="2618194"/>
                </a:lnTo>
                <a:lnTo>
                  <a:pt x="7394168" y="3174987"/>
                </a:lnTo>
                <a:lnTo>
                  <a:pt x="7983461" y="6314935"/>
                </a:lnTo>
                <a:lnTo>
                  <a:pt x="8496059" y="2068690"/>
                </a:lnTo>
                <a:lnTo>
                  <a:pt x="8496059" y="1762328"/>
                </a:lnTo>
                <a:close/>
              </a:path>
            </a:pathLst>
          </a:custGeom>
          <a:solidFill>
            <a:srgbClr val="334566"/>
          </a:solidFill>
        </p:spPr>
        <p:txBody>
          <a:bodyPr wrap="square" lIns="0" tIns="0" rIns="0" bIns="0" rtlCol="0"/>
          <a:lstStyle/>
          <a:p>
            <a:endParaRPr/>
          </a:p>
        </p:txBody>
      </p:sp>
    </p:spTree>
    <p:extLst>
      <p:ext uri="{BB962C8B-B14F-4D97-AF65-F5344CB8AC3E}">
        <p14:creationId xmlns:p14="http://schemas.microsoft.com/office/powerpoint/2010/main" val="262161676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643871" y="977"/>
            <a:ext cx="8545195" cy="6857365"/>
          </a:xfrm>
          <a:custGeom>
            <a:avLst/>
            <a:gdLst/>
            <a:ahLst/>
            <a:cxnLst/>
            <a:rect l="l" t="t" r="r" b="b"/>
            <a:pathLst>
              <a:path w="8545195" h="6857365">
                <a:moveTo>
                  <a:pt x="5383530" y="3230816"/>
                </a:moveTo>
                <a:lnTo>
                  <a:pt x="3667099" y="2621242"/>
                </a:lnTo>
                <a:lnTo>
                  <a:pt x="3381603" y="3417138"/>
                </a:lnTo>
                <a:lnTo>
                  <a:pt x="0" y="6857022"/>
                </a:lnTo>
                <a:lnTo>
                  <a:pt x="4590085" y="4735766"/>
                </a:lnTo>
                <a:lnTo>
                  <a:pt x="5383530" y="3230816"/>
                </a:lnTo>
                <a:close/>
              </a:path>
              <a:path w="8545195" h="6857365">
                <a:moveTo>
                  <a:pt x="8545068" y="1784870"/>
                </a:moveTo>
                <a:lnTo>
                  <a:pt x="4608411" y="0"/>
                </a:lnTo>
                <a:lnTo>
                  <a:pt x="3667099" y="2621178"/>
                </a:lnTo>
                <a:lnTo>
                  <a:pt x="7408138" y="3175597"/>
                </a:lnTo>
                <a:lnTo>
                  <a:pt x="7997431" y="6302108"/>
                </a:lnTo>
                <a:lnTo>
                  <a:pt x="8545068" y="1784870"/>
                </a:lnTo>
                <a:close/>
              </a:path>
            </a:pathLst>
          </a:custGeom>
          <a:solidFill>
            <a:srgbClr val="BBBDBF">
              <a:alpha val="11000"/>
            </a:srgbClr>
          </a:solidFill>
        </p:spPr>
        <p:txBody>
          <a:bodyPr wrap="square" lIns="0" tIns="0" rIns="0" bIns="0" rtlCol="0"/>
          <a:lstStyle/>
          <a:p>
            <a:endParaRPr/>
          </a:p>
        </p:txBody>
      </p:sp>
      <p:sp>
        <p:nvSpPr>
          <p:cNvPr id="2" name="Holder 2"/>
          <p:cNvSpPr>
            <a:spLocks noGrp="1"/>
          </p:cNvSpPr>
          <p:nvPr>
            <p:ph type="title"/>
          </p:nvPr>
        </p:nvSpPr>
        <p:spPr>
          <a:xfrm>
            <a:off x="609600" y="565329"/>
            <a:ext cx="4937125" cy="482600"/>
          </a:xfrm>
          <a:prstGeom prst="rect">
            <a:avLst/>
          </a:prstGeom>
        </p:spPr>
        <p:txBody>
          <a:bodyPr wrap="square" lIns="0" tIns="0" rIns="0" bIns="0">
            <a:spAutoFit/>
          </a:bodyPr>
          <a:lstStyle>
            <a:lvl1pPr>
              <a:defRPr sz="3000" b="0" i="0">
                <a:solidFill>
                  <a:srgbClr val="0061AA"/>
                </a:solidFill>
                <a:latin typeface="OpenSans-Light"/>
                <a:cs typeface="OpenSans-Light"/>
              </a:defRPr>
            </a:lvl1pPr>
          </a:lstStyle>
          <a:p>
            <a:endParaRPr dirty="0"/>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dirty="0"/>
          </a:p>
        </p:txBody>
      </p:sp>
    </p:spTree>
  </p:cSld>
  <p:clrMap bg1="lt1" tx1="dk1" bg2="lt2" tx2="dk2" accent1="accent1" accent2="accent2" accent3="accent3" accent4="accent4" accent5="accent5" accent6="accent6" hlink="hlink" folHlink="folHlink"/>
  <p:sldLayoutIdLst>
    <p:sldLayoutId id="2147483662" r:id="rId1"/>
    <p:sldLayoutId id="2147483676" r:id="rId2"/>
    <p:sldLayoutId id="2147483677" r:id="rId3"/>
  </p:sldLayoutIdLst>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xStyles>
    <p:titleStyle>
      <a:lvl1pPr>
        <a:defRPr>
          <a:latin typeface="+mj-lt"/>
          <a:ea typeface="+mj-ea"/>
          <a:cs typeface="+mj-cs"/>
        </a:defRPr>
      </a:lvl1pPr>
    </p:titleStyle>
    <p:bodyStyle>
      <a:lvl1pPr marL="0">
        <a:defRPr>
          <a:solidFill>
            <a:srgbClr val="58595B"/>
          </a:solidFill>
          <a:latin typeface="Open Sans" panose="020B0606030504020204" pitchFamily="34" charset="0"/>
          <a:ea typeface="Open Sans" panose="020B0606030504020204" pitchFamily="34" charset="0"/>
          <a:cs typeface="Open Sans" panose="020B0606030504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820880"/>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68" r:id="rId4"/>
    <p:sldLayoutId id="2147483669" r:id="rId5"/>
    <p:sldLayoutId id="2147483671" r:id="rId6"/>
    <p:sldLayoutId id="2147483672" r:id="rId7"/>
    <p:sldLayoutId id="2147483675" r:id="rId8"/>
    <p:sldLayoutId id="2147483679" r:id="rId9"/>
  </p:sldLayoutIdLst>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488E12-C0CD-4C57-BF29-E65CDD20B44E}"/>
              </a:ext>
            </a:extLst>
          </p:cNvPr>
          <p:cNvSpPr>
            <a:spLocks noGrp="1"/>
          </p:cNvSpPr>
          <p:nvPr>
            <p:ph type="body" sz="quarter" idx="10"/>
          </p:nvPr>
        </p:nvSpPr>
        <p:spPr>
          <a:xfrm>
            <a:off x="914400" y="2666999"/>
            <a:ext cx="7731126" cy="1399163"/>
          </a:xfrm>
          <a:prstGeom prst="rect">
            <a:avLst/>
          </a:prstGeom>
        </p:spPr>
        <p:txBody>
          <a:bodyPr/>
          <a:lstStyle/>
          <a:p>
            <a:r>
              <a:rPr lang="en-GB" sz="3600" dirty="0">
                <a:latin typeface="Open Sans" panose="020B0606030504020204" pitchFamily="34" charset="0"/>
                <a:ea typeface="Open Sans" panose="020B0606030504020204" pitchFamily="34" charset="0"/>
                <a:cs typeface="Open Sans" panose="020B0606030504020204" pitchFamily="34" charset="0"/>
              </a:rPr>
              <a:t>Utilising legal technology to</a:t>
            </a:r>
            <a:br>
              <a:rPr lang="en-GB" sz="3600" dirty="0">
                <a:latin typeface="Open Sans" panose="020B0606030504020204" pitchFamily="34" charset="0"/>
                <a:ea typeface="Open Sans" panose="020B0606030504020204" pitchFamily="34" charset="0"/>
                <a:cs typeface="Open Sans" panose="020B0606030504020204" pitchFamily="34" charset="0"/>
              </a:rPr>
            </a:br>
            <a:r>
              <a:rPr lang="en-GB" sz="3600" dirty="0">
                <a:latin typeface="Open Sans" panose="020B0606030504020204" pitchFamily="34" charset="0"/>
                <a:ea typeface="Open Sans" panose="020B0606030504020204" pitchFamily="34" charset="0"/>
                <a:cs typeface="Open Sans" panose="020B0606030504020204" pitchFamily="34" charset="0"/>
              </a:rPr>
              <a:t>enhance productivity</a:t>
            </a:r>
          </a:p>
        </p:txBody>
      </p:sp>
      <p:sp>
        <p:nvSpPr>
          <p:cNvPr id="5" name="Text Placeholder 4">
            <a:extLst>
              <a:ext uri="{FF2B5EF4-FFF2-40B4-BE49-F238E27FC236}">
                <a16:creationId xmlns:a16="http://schemas.microsoft.com/office/drawing/2014/main" id="{F31EEC2D-36FC-45CA-8735-2C076D6B8B1F}"/>
              </a:ext>
            </a:extLst>
          </p:cNvPr>
          <p:cNvSpPr>
            <a:spLocks noGrp="1"/>
          </p:cNvSpPr>
          <p:nvPr>
            <p:ph type="body" sz="quarter" idx="11"/>
          </p:nvPr>
        </p:nvSpPr>
        <p:spPr>
          <a:xfrm>
            <a:off x="914400" y="4544751"/>
            <a:ext cx="7807325" cy="1221934"/>
          </a:xfrm>
          <a:prstGeom prst="rect">
            <a:avLst/>
          </a:prstGeom>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Laurencia Maguire</a:t>
            </a:r>
          </a:p>
        </p:txBody>
      </p:sp>
      <p:pic>
        <p:nvPicPr>
          <p:cNvPr id="2" name="Picture 1" descr="A black background with white text&#10;&#10;Description automatically generated">
            <a:extLst>
              <a:ext uri="{FF2B5EF4-FFF2-40B4-BE49-F238E27FC236}">
                <a16:creationId xmlns:a16="http://schemas.microsoft.com/office/drawing/2014/main" id="{B27360F1-21D0-C95E-7F11-5B1D4C94D8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353" y="5562600"/>
            <a:ext cx="2143647" cy="838200"/>
          </a:xfrm>
          <a:prstGeom prst="rect">
            <a:avLst/>
          </a:prstGeom>
        </p:spPr>
      </p:pic>
    </p:spTree>
    <p:extLst>
      <p:ext uri="{BB962C8B-B14F-4D97-AF65-F5344CB8AC3E}">
        <p14:creationId xmlns:p14="http://schemas.microsoft.com/office/powerpoint/2010/main" val="3707830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488E12-C0CD-4C57-BF29-E65CDD20B44E}"/>
              </a:ext>
            </a:extLst>
          </p:cNvPr>
          <p:cNvSpPr>
            <a:spLocks noGrp="1"/>
          </p:cNvSpPr>
          <p:nvPr>
            <p:ph type="body" sz="quarter" idx="10"/>
          </p:nvPr>
        </p:nvSpPr>
        <p:spPr>
          <a:xfrm>
            <a:off x="914400" y="3027402"/>
            <a:ext cx="7731126" cy="553998"/>
          </a:xfrm>
          <a:prstGeom prst="rect">
            <a:avLst/>
          </a:prstGeom>
        </p:spPr>
        <p:txBody>
          <a:bodyPr/>
          <a:lstStyle/>
          <a:p>
            <a:r>
              <a:rPr lang="en-GB" sz="3600" dirty="0"/>
              <a:t>Thank you</a:t>
            </a:r>
          </a:p>
        </p:txBody>
      </p:sp>
      <p:sp>
        <p:nvSpPr>
          <p:cNvPr id="5" name="Text Placeholder 4">
            <a:extLst>
              <a:ext uri="{FF2B5EF4-FFF2-40B4-BE49-F238E27FC236}">
                <a16:creationId xmlns:a16="http://schemas.microsoft.com/office/drawing/2014/main" id="{F31EEC2D-36FC-45CA-8735-2C076D6B8B1F}"/>
              </a:ext>
            </a:extLst>
          </p:cNvPr>
          <p:cNvSpPr>
            <a:spLocks noGrp="1"/>
          </p:cNvSpPr>
          <p:nvPr>
            <p:ph type="body" sz="quarter" idx="11"/>
          </p:nvPr>
        </p:nvSpPr>
        <p:spPr>
          <a:xfrm>
            <a:off x="914400" y="4544751"/>
            <a:ext cx="11125200" cy="1231106"/>
          </a:xfrm>
          <a:prstGeom prst="rect">
            <a:avLst/>
          </a:prstGeom>
        </p:spPr>
        <p:txBody>
          <a:bodyPr/>
          <a:lstStyle/>
          <a:p>
            <a:r>
              <a:rPr lang="en-GB" dirty="0"/>
              <a:t>Laurencia Maguire</a:t>
            </a:r>
            <a:br>
              <a:rPr lang="en-GB" dirty="0"/>
            </a:br>
            <a:endParaRPr lang="en-GB" dirty="0"/>
          </a:p>
          <a:p>
            <a:r>
              <a:rPr lang="en-GB" sz="2400" dirty="0">
                <a:latin typeface="Open Sans Light" panose="020B0306030504020204" pitchFamily="34" charset="0"/>
                <a:ea typeface="Open Sans Light" panose="020B0306030504020204" pitchFamily="34" charset="0"/>
                <a:cs typeface="Open Sans Light" panose="020B0306030504020204" pitchFamily="34" charset="0"/>
              </a:rPr>
              <a:t>laurencia.maguire@leapsoftware.ie | linkedin.com/in/laurencia-maguire/</a:t>
            </a:r>
          </a:p>
        </p:txBody>
      </p:sp>
      <p:pic>
        <p:nvPicPr>
          <p:cNvPr id="3" name="Picture 2" descr="A black background with white text&#10;&#10;Description automatically generated">
            <a:extLst>
              <a:ext uri="{FF2B5EF4-FFF2-40B4-BE49-F238E27FC236}">
                <a16:creationId xmlns:a16="http://schemas.microsoft.com/office/drawing/2014/main" id="{9AAC8D9C-CB0C-73AD-A576-B5C5803EC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6248400"/>
            <a:ext cx="1068962" cy="417981"/>
          </a:xfrm>
          <a:prstGeom prst="rect">
            <a:avLst/>
          </a:prstGeom>
        </p:spPr>
      </p:pic>
    </p:spTree>
    <p:extLst>
      <p:ext uri="{BB962C8B-B14F-4D97-AF65-F5344CB8AC3E}">
        <p14:creationId xmlns:p14="http://schemas.microsoft.com/office/powerpoint/2010/main" val="97938030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78508D70-9D89-BD43-AC45-25846562F0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21766" y="5593399"/>
            <a:ext cx="12268326" cy="1296539"/>
          </a:xfrm>
          <a:prstGeom prst="rect">
            <a:avLst/>
          </a:prstGeom>
        </p:spPr>
      </p:pic>
      <p:sp>
        <p:nvSpPr>
          <p:cNvPr id="16" name="object 5">
            <a:extLst>
              <a:ext uri="{FF2B5EF4-FFF2-40B4-BE49-F238E27FC236}">
                <a16:creationId xmlns:a16="http://schemas.microsoft.com/office/drawing/2014/main" id="{98D0ED3F-60B1-457F-9DAE-113DB9161B71}"/>
              </a:ext>
            </a:extLst>
          </p:cNvPr>
          <p:cNvSpPr txBox="1">
            <a:spLocks/>
          </p:cNvSpPr>
          <p:nvPr/>
        </p:nvSpPr>
        <p:spPr>
          <a:xfrm>
            <a:off x="609600" y="582708"/>
            <a:ext cx="10228126" cy="874598"/>
          </a:xfrm>
          <a:prstGeom prst="rect">
            <a:avLst/>
          </a:prstGeom>
        </p:spPr>
        <p:txBody>
          <a:bodyPr vert="horz" wrap="square" lIns="0" tIns="12700" rIns="0" bIns="0" rtlCol="0">
            <a:spAutoFit/>
          </a:bodyPr>
          <a:lstStyle>
            <a:lvl1pPr>
              <a:defRPr sz="3000" b="0" i="0">
                <a:solidFill>
                  <a:srgbClr val="0061AA"/>
                </a:solidFill>
                <a:latin typeface="OpenSans-Light"/>
                <a:ea typeface="+mj-ea"/>
                <a:cs typeface="OpenSans-Light"/>
              </a:defRPr>
            </a:lvl1pPr>
          </a:lstStyle>
          <a:p>
            <a:pPr marL="12700">
              <a:spcBef>
                <a:spcPts val="100"/>
              </a:spcBef>
            </a:pPr>
            <a:r>
              <a:rPr lang="en-US" sz="2800" b="1" kern="0" spc="-5" dirty="0">
                <a:solidFill>
                  <a:schemeClr val="accent6"/>
                </a:solidFill>
              </a:rPr>
              <a:t> </a:t>
            </a:r>
            <a:br>
              <a:rPr lang="en-US" sz="2800" kern="0" spc="-5" dirty="0">
                <a:solidFill>
                  <a:srgbClr val="FFFFFF"/>
                </a:solidFill>
              </a:rPr>
            </a:br>
            <a:endParaRPr lang="en-US" sz="2800" kern="0" dirty="0"/>
          </a:p>
        </p:txBody>
      </p:sp>
      <p:sp>
        <p:nvSpPr>
          <p:cNvPr id="19" name="Title 9">
            <a:extLst>
              <a:ext uri="{FF2B5EF4-FFF2-40B4-BE49-F238E27FC236}">
                <a16:creationId xmlns:a16="http://schemas.microsoft.com/office/drawing/2014/main" id="{51323E5E-4F6D-4678-B5E1-2E5203935D49}"/>
              </a:ext>
            </a:extLst>
          </p:cNvPr>
          <p:cNvSpPr txBox="1">
            <a:spLocks/>
          </p:cNvSpPr>
          <p:nvPr/>
        </p:nvSpPr>
        <p:spPr>
          <a:xfrm>
            <a:off x="609600" y="762000"/>
            <a:ext cx="11083876" cy="492443"/>
          </a:xfrm>
          <a:prstGeom prst="rect">
            <a:avLst/>
          </a:prstGeom>
        </p:spPr>
        <p:txBody>
          <a:bodyPr wrap="square" lIns="0" tIns="0" rIns="0" bIns="0">
            <a:spAutoFit/>
          </a:bodyPr>
          <a:lstStyle>
            <a:lvl1pPr>
              <a:defRPr sz="3000" b="0" i="0">
                <a:solidFill>
                  <a:srgbClr val="0061AA"/>
                </a:solidFill>
                <a:latin typeface="OpenSans-Light"/>
                <a:ea typeface="+mj-ea"/>
                <a:cs typeface="OpenSans-Light"/>
              </a:defRPr>
            </a:lvl1pPr>
          </a:lstStyle>
          <a:p>
            <a:r>
              <a:rPr lang="en-US" sz="3200" kern="0" dirty="0">
                <a:solidFill>
                  <a:srgbClr val="1E365E"/>
                </a:solidFill>
                <a:latin typeface="Open Sans" panose="020B0606030504020204" pitchFamily="34" charset="0"/>
                <a:ea typeface="Open Sans" panose="020B0606030504020204" pitchFamily="34" charset="0"/>
                <a:cs typeface="Open Sans" panose="020B0606030504020204" pitchFamily="34" charset="0"/>
              </a:rPr>
              <a:t>Everything you need to run a law firm</a:t>
            </a:r>
          </a:p>
        </p:txBody>
      </p:sp>
      <p:sp>
        <p:nvSpPr>
          <p:cNvPr id="18" name="object 6">
            <a:extLst>
              <a:ext uri="{FF2B5EF4-FFF2-40B4-BE49-F238E27FC236}">
                <a16:creationId xmlns:a16="http://schemas.microsoft.com/office/drawing/2014/main" id="{53148B24-E004-9047-BF7A-0F00E7618BB7}"/>
              </a:ext>
            </a:extLst>
          </p:cNvPr>
          <p:cNvSpPr/>
          <p:nvPr/>
        </p:nvSpPr>
        <p:spPr>
          <a:xfrm>
            <a:off x="-32273" y="607656"/>
            <a:ext cx="99332" cy="76200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sp>
        <p:nvSpPr>
          <p:cNvPr id="2" name="Rectangle 1">
            <a:extLst>
              <a:ext uri="{FF2B5EF4-FFF2-40B4-BE49-F238E27FC236}">
                <a16:creationId xmlns:a16="http://schemas.microsoft.com/office/drawing/2014/main" id="{0E031E43-A172-1440-978F-5EAE53E63558}"/>
              </a:ext>
            </a:extLst>
          </p:cNvPr>
          <p:cNvSpPr/>
          <p:nvPr/>
        </p:nvSpPr>
        <p:spPr>
          <a:xfrm>
            <a:off x="533400" y="1600200"/>
            <a:ext cx="6096000" cy="3170099"/>
          </a:xfrm>
          <a:prstGeom prst="rect">
            <a:avLst/>
          </a:prstGeom>
        </p:spPr>
        <p:txBody>
          <a:bodyPr wrap="square">
            <a:spAutoFit/>
          </a:bodyPr>
          <a:lstStyle/>
          <a:p>
            <a:pPr marL="12065">
              <a:lnSpc>
                <a:spcPts val="2000"/>
              </a:lnSpc>
              <a:spcBef>
                <a:spcPts val="600"/>
              </a:spcBef>
              <a:spcAft>
                <a:spcPts val="600"/>
              </a:spcAft>
              <a:buClr>
                <a:srgbClr val="F69139"/>
              </a:buClr>
              <a:buSzPct val="100000"/>
              <a:tabLst>
                <a:tab pos="241300" algn="l"/>
              </a:tabLst>
            </a:pPr>
            <a:r>
              <a:rPr lang="en-US"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LEAP occupies a unique position in the legal software market.  </a:t>
            </a:r>
            <a:br>
              <a:rPr lang="en-US"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br>
            <a:endParaRPr lang="en-US"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endParaRPr>
          </a:p>
          <a:p>
            <a:pPr marL="354965" indent="-342900">
              <a:lnSpc>
                <a:spcPts val="2000"/>
              </a:lnSpc>
              <a:spcBef>
                <a:spcPts val="600"/>
              </a:spcBef>
              <a:spcAft>
                <a:spcPts val="600"/>
              </a:spcAft>
              <a:buClr>
                <a:srgbClr val="F69139"/>
              </a:buClr>
              <a:buSzPct val="100000"/>
              <a:buFont typeface="Wingdings" panose="05000000000000000000" pitchFamily="2" charset="2"/>
              <a:buChar char="§"/>
              <a:tabLst>
                <a:tab pos="241300" algn="l"/>
              </a:tabLst>
            </a:pPr>
            <a:r>
              <a:rPr lang="en-US"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Practice management </a:t>
            </a:r>
          </a:p>
          <a:p>
            <a:pPr marL="354965" indent="-342900">
              <a:lnSpc>
                <a:spcPts val="2000"/>
              </a:lnSpc>
              <a:spcBef>
                <a:spcPts val="600"/>
              </a:spcBef>
              <a:spcAft>
                <a:spcPts val="600"/>
              </a:spcAft>
              <a:buClr>
                <a:srgbClr val="F69139"/>
              </a:buClr>
              <a:buSzPct val="100000"/>
              <a:buFont typeface="Wingdings" panose="05000000000000000000" pitchFamily="2" charset="2"/>
              <a:buChar char="§"/>
              <a:tabLst>
                <a:tab pos="241300" algn="l"/>
              </a:tabLst>
            </a:pPr>
            <a:r>
              <a:rPr lang="en-US"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Legal accounting attributes</a:t>
            </a:r>
          </a:p>
          <a:p>
            <a:pPr marL="354965" indent="-342900">
              <a:lnSpc>
                <a:spcPts val="2000"/>
              </a:lnSpc>
              <a:spcBef>
                <a:spcPts val="600"/>
              </a:spcBef>
              <a:spcAft>
                <a:spcPts val="600"/>
              </a:spcAft>
              <a:buClr>
                <a:srgbClr val="F69139"/>
              </a:buClr>
              <a:buSzPct val="100000"/>
              <a:buFont typeface="Wingdings" panose="05000000000000000000" pitchFamily="2" charset="2"/>
              <a:buChar char="§"/>
              <a:tabLst>
                <a:tab pos="241300" algn="l"/>
              </a:tabLst>
            </a:pPr>
            <a:r>
              <a:rPr lang="en-US"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Document assembly and management </a:t>
            </a:r>
          </a:p>
          <a:p>
            <a:pPr marL="354965" indent="-342900">
              <a:lnSpc>
                <a:spcPts val="2000"/>
              </a:lnSpc>
              <a:spcBef>
                <a:spcPts val="600"/>
              </a:spcBef>
              <a:spcAft>
                <a:spcPts val="600"/>
              </a:spcAft>
              <a:buClr>
                <a:srgbClr val="F69139"/>
              </a:buClr>
              <a:buSzPct val="100000"/>
              <a:buFont typeface="Wingdings" panose="05000000000000000000" pitchFamily="2" charset="2"/>
              <a:buChar char="§"/>
              <a:tabLst>
                <a:tab pos="241300" algn="l"/>
              </a:tabLst>
            </a:pPr>
            <a:r>
              <a:rPr lang="en-US"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Legal publishing assets </a:t>
            </a:r>
            <a:br>
              <a:rPr lang="en-US"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br>
            <a:endParaRPr lang="en-US"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endParaRPr>
          </a:p>
          <a:p>
            <a:pPr marL="12065">
              <a:lnSpc>
                <a:spcPts val="2000"/>
              </a:lnSpc>
              <a:spcBef>
                <a:spcPts val="600"/>
              </a:spcBef>
              <a:spcAft>
                <a:spcPts val="600"/>
              </a:spcAft>
              <a:buClr>
                <a:srgbClr val="F69139"/>
              </a:buClr>
              <a:buSzPct val="100000"/>
              <a:tabLst>
                <a:tab pos="241300" algn="l"/>
              </a:tabLst>
            </a:pPr>
            <a:r>
              <a:rPr lang="en-US" b="1"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…in a single solution. </a:t>
            </a:r>
          </a:p>
        </p:txBody>
      </p:sp>
      <p:pic>
        <p:nvPicPr>
          <p:cNvPr id="29" name="object 4">
            <a:extLst>
              <a:ext uri="{FF2B5EF4-FFF2-40B4-BE49-F238E27FC236}">
                <a16:creationId xmlns:a16="http://schemas.microsoft.com/office/drawing/2014/main" id="{251FEB89-92DF-DE4D-9AB5-3DF10EF90A95}"/>
              </a:ext>
            </a:extLst>
          </p:cNvPr>
          <p:cNvPicPr/>
          <p:nvPr/>
        </p:nvPicPr>
        <p:blipFill>
          <a:blip r:embed="rId5" cstate="print"/>
          <a:stretch>
            <a:fillRect/>
          </a:stretch>
        </p:blipFill>
        <p:spPr>
          <a:xfrm>
            <a:off x="622852" y="6324600"/>
            <a:ext cx="1549145" cy="322059"/>
          </a:xfrm>
          <a:prstGeom prst="rect">
            <a:avLst/>
          </a:prstGeom>
        </p:spPr>
      </p:pic>
      <p:pic>
        <p:nvPicPr>
          <p:cNvPr id="5" name="Picture 4" descr="Diagram&#10;&#10;Description automatically generated">
            <a:extLst>
              <a:ext uri="{FF2B5EF4-FFF2-40B4-BE49-F238E27FC236}">
                <a16:creationId xmlns:a16="http://schemas.microsoft.com/office/drawing/2014/main" id="{11D5E16B-2B07-400E-035B-10286478F9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0449" y="1143001"/>
            <a:ext cx="5480922" cy="5480922"/>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A3F12D4A-7110-6D2B-AFA2-E83D9F322E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0800" y="6275292"/>
            <a:ext cx="1068962" cy="417981"/>
          </a:xfrm>
          <a:prstGeom prst="rect">
            <a:avLst/>
          </a:prstGeom>
        </p:spPr>
      </p:pic>
    </p:spTree>
    <p:extLst>
      <p:ext uri="{BB962C8B-B14F-4D97-AF65-F5344CB8AC3E}">
        <p14:creationId xmlns:p14="http://schemas.microsoft.com/office/powerpoint/2010/main" val="404777863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90"/>
                                          </p:val>
                                        </p:tav>
                                        <p:tav tm="100000">
                                          <p:val>
                                            <p:fltVal val="0"/>
                                          </p:val>
                                        </p:tav>
                                      </p:tavLst>
                                    </p:anim>
                                    <p:animEffect transition="in" filter="fade">
                                      <p:cBhvr>
                                        <p:cTn id="1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5">
            <a:extLst>
              <a:ext uri="{FF2B5EF4-FFF2-40B4-BE49-F238E27FC236}">
                <a16:creationId xmlns:a16="http://schemas.microsoft.com/office/drawing/2014/main" id="{98D0ED3F-60B1-457F-9DAE-113DB9161B71}"/>
              </a:ext>
            </a:extLst>
          </p:cNvPr>
          <p:cNvSpPr txBox="1">
            <a:spLocks/>
          </p:cNvSpPr>
          <p:nvPr/>
        </p:nvSpPr>
        <p:spPr>
          <a:xfrm>
            <a:off x="609600" y="582708"/>
            <a:ext cx="10228126" cy="874598"/>
          </a:xfrm>
          <a:prstGeom prst="rect">
            <a:avLst/>
          </a:prstGeom>
        </p:spPr>
        <p:txBody>
          <a:bodyPr vert="horz" wrap="square" lIns="0" tIns="12700" rIns="0" bIns="0" rtlCol="0">
            <a:spAutoFit/>
          </a:bodyPr>
          <a:lstStyle>
            <a:lvl1pPr>
              <a:defRPr sz="3000" b="0" i="0">
                <a:solidFill>
                  <a:srgbClr val="0061AA"/>
                </a:solidFill>
                <a:latin typeface="OpenSans-Light"/>
                <a:ea typeface="+mj-ea"/>
                <a:cs typeface="OpenSans-Light"/>
              </a:defRPr>
            </a:lvl1pPr>
          </a:lstStyle>
          <a:p>
            <a:pPr marL="12700">
              <a:spcBef>
                <a:spcPts val="100"/>
              </a:spcBef>
            </a:pPr>
            <a:r>
              <a:rPr lang="en-US" sz="2800" b="1" kern="0" spc="-5" dirty="0">
                <a:solidFill>
                  <a:schemeClr val="accent6"/>
                </a:solidFill>
              </a:rPr>
              <a:t> </a:t>
            </a:r>
            <a:br>
              <a:rPr lang="en-US" sz="2800" kern="0" spc="-5" dirty="0">
                <a:solidFill>
                  <a:srgbClr val="FFFFFF"/>
                </a:solidFill>
              </a:rPr>
            </a:br>
            <a:endParaRPr lang="en-US" sz="2800" kern="0" dirty="0"/>
          </a:p>
        </p:txBody>
      </p:sp>
      <p:sp>
        <p:nvSpPr>
          <p:cNvPr id="19" name="Title 9">
            <a:extLst>
              <a:ext uri="{FF2B5EF4-FFF2-40B4-BE49-F238E27FC236}">
                <a16:creationId xmlns:a16="http://schemas.microsoft.com/office/drawing/2014/main" id="{51323E5E-4F6D-4678-B5E1-2E5203935D49}"/>
              </a:ext>
            </a:extLst>
          </p:cNvPr>
          <p:cNvSpPr txBox="1">
            <a:spLocks/>
          </p:cNvSpPr>
          <p:nvPr/>
        </p:nvSpPr>
        <p:spPr>
          <a:xfrm>
            <a:off x="622299" y="771908"/>
            <a:ext cx="7073201" cy="413703"/>
          </a:xfrm>
          <a:prstGeom prst="rect">
            <a:avLst/>
          </a:prstGeom>
        </p:spPr>
        <p:txBody>
          <a:bodyPr wrap="square" lIns="0" tIns="0" rIns="0" bIns="0">
            <a:spAutoFit/>
          </a:bodyPr>
          <a:lstStyle>
            <a:lvl1pPr>
              <a:defRPr sz="3000" b="0" i="0">
                <a:solidFill>
                  <a:srgbClr val="0061AA"/>
                </a:solidFill>
                <a:latin typeface="OpenSans-Light"/>
                <a:ea typeface="+mj-ea"/>
                <a:cs typeface="OpenSans-Light"/>
              </a:defRPr>
            </a:lvl1pPr>
          </a:lstStyle>
          <a:p>
            <a:pPr>
              <a:lnSpc>
                <a:spcPts val="3200"/>
              </a:lnSpc>
            </a:pPr>
            <a:r>
              <a:rPr lang="en-US" sz="3200" kern="0" dirty="0">
                <a:solidFill>
                  <a:srgbClr val="1E365E"/>
                </a:solidFill>
                <a:latin typeface="Open Sans" panose="020B0606030504020204" pitchFamily="34" charset="0"/>
                <a:ea typeface="Open Sans" panose="020B0606030504020204" pitchFamily="34" charset="0"/>
                <a:cs typeface="Open Sans" panose="020B0606030504020204" pitchFamily="34" charset="0"/>
              </a:rPr>
              <a:t>Developed with solicitors in mind</a:t>
            </a:r>
          </a:p>
        </p:txBody>
      </p:sp>
      <p:sp>
        <p:nvSpPr>
          <p:cNvPr id="18" name="object 6">
            <a:extLst>
              <a:ext uri="{FF2B5EF4-FFF2-40B4-BE49-F238E27FC236}">
                <a16:creationId xmlns:a16="http://schemas.microsoft.com/office/drawing/2014/main" id="{53148B24-E004-9047-BF7A-0F00E7618BB7}"/>
              </a:ext>
            </a:extLst>
          </p:cNvPr>
          <p:cNvSpPr/>
          <p:nvPr/>
        </p:nvSpPr>
        <p:spPr>
          <a:xfrm>
            <a:off x="-32273" y="607656"/>
            <a:ext cx="99332" cy="76200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pic>
        <p:nvPicPr>
          <p:cNvPr id="6" name="Picture 5" descr="A screenshot of a computer&#10;&#10;Description automatically generated">
            <a:extLst>
              <a:ext uri="{FF2B5EF4-FFF2-40B4-BE49-F238E27FC236}">
                <a16:creationId xmlns:a16="http://schemas.microsoft.com/office/drawing/2014/main" id="{EEA31730-E7A3-6BE4-2A15-7806249220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5344" y="1389149"/>
            <a:ext cx="6693072" cy="3807850"/>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6DBFA784-3B96-A3A7-D8A6-EEE3AE463E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6275292"/>
            <a:ext cx="1068962" cy="417981"/>
          </a:xfrm>
          <a:prstGeom prst="rect">
            <a:avLst/>
          </a:prstGeom>
        </p:spPr>
      </p:pic>
      <p:sp>
        <p:nvSpPr>
          <p:cNvPr id="4" name="TextBox 3">
            <a:extLst>
              <a:ext uri="{FF2B5EF4-FFF2-40B4-BE49-F238E27FC236}">
                <a16:creationId xmlns:a16="http://schemas.microsoft.com/office/drawing/2014/main" id="{2738595C-63D7-3863-B849-DC51247EF033}"/>
              </a:ext>
            </a:extLst>
          </p:cNvPr>
          <p:cNvSpPr txBox="1"/>
          <p:nvPr/>
        </p:nvSpPr>
        <p:spPr>
          <a:xfrm>
            <a:off x="609600" y="1804195"/>
            <a:ext cx="4755744" cy="2308324"/>
          </a:xfrm>
          <a:prstGeom prst="rect">
            <a:avLst/>
          </a:prstGeom>
          <a:noFill/>
        </p:spPr>
        <p:txBody>
          <a:bodyPr wrap="square" rtlCol="0">
            <a:spAutoFit/>
          </a:bodyPr>
          <a:lstStyle/>
          <a:p>
            <a:pPr marL="228594" indent="-228594">
              <a:buClr>
                <a:srgbClr val="F69139"/>
              </a:buClr>
              <a:buFont typeface="Wingdings" panose="05000000000000000000" pitchFamily="2" charset="2"/>
              <a:buChar char="§"/>
            </a:pPr>
            <a:r>
              <a:rPr lang="en-GB"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LEAP is the world's largest provider of legal cloud software for law firms</a:t>
            </a:r>
          </a:p>
          <a:p>
            <a:pPr marL="228594" indent="-228594">
              <a:buClr>
                <a:srgbClr val="F69139"/>
              </a:buClr>
              <a:buFont typeface="Wingdings" panose="05000000000000000000" pitchFamily="2" charset="2"/>
              <a:buChar char="§"/>
            </a:pPr>
            <a:r>
              <a:rPr lang="en-GB"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Founded in Australia in 1992</a:t>
            </a:r>
          </a:p>
          <a:p>
            <a:pPr marL="228594" indent="-228594">
              <a:buClr>
                <a:srgbClr val="F69139"/>
              </a:buClr>
              <a:buFont typeface="Wingdings" panose="05000000000000000000" pitchFamily="2" charset="2"/>
              <a:buChar char="§"/>
            </a:pPr>
            <a:r>
              <a:rPr lang="en-GB"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66,000+ users globally, with over 400 firms in Ireland</a:t>
            </a:r>
          </a:p>
          <a:p>
            <a:pPr marL="228594" indent="-228594">
              <a:buClr>
                <a:srgbClr val="F69139"/>
              </a:buClr>
              <a:buFont typeface="Wingdings" panose="05000000000000000000" pitchFamily="2" charset="2"/>
              <a:buChar char="§"/>
            </a:pPr>
            <a:r>
              <a:rPr lang="en-GB"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30+ years of innovation</a:t>
            </a:r>
          </a:p>
          <a:p>
            <a:pPr marL="228594" indent="-228594">
              <a:buClr>
                <a:srgbClr val="F69139"/>
              </a:buClr>
              <a:buFont typeface="Wingdings" panose="05000000000000000000" pitchFamily="2" charset="2"/>
              <a:buChar char="§"/>
            </a:pPr>
            <a:r>
              <a:rPr lang="en-GB"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Investing over €15 million a year into research and development</a:t>
            </a:r>
          </a:p>
        </p:txBody>
      </p:sp>
    </p:spTree>
    <p:extLst>
      <p:ext uri="{BB962C8B-B14F-4D97-AF65-F5344CB8AC3E}">
        <p14:creationId xmlns:p14="http://schemas.microsoft.com/office/powerpoint/2010/main" val="240416849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45CECBE7-1029-544D-9CD0-BB6975A7C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21766" y="5593399"/>
            <a:ext cx="12268326" cy="1296539"/>
          </a:xfrm>
          <a:prstGeom prst="rect">
            <a:avLst/>
          </a:prstGeom>
        </p:spPr>
      </p:pic>
      <p:sp>
        <p:nvSpPr>
          <p:cNvPr id="5" name="object 5"/>
          <p:cNvSpPr txBox="1"/>
          <p:nvPr/>
        </p:nvSpPr>
        <p:spPr>
          <a:xfrm>
            <a:off x="622852" y="1677462"/>
            <a:ext cx="5854148" cy="2990114"/>
          </a:xfrm>
          <a:prstGeom prst="rect">
            <a:avLst/>
          </a:prstGeom>
        </p:spPr>
        <p:txBody>
          <a:bodyPr vert="horz" wrap="square" lIns="0" tIns="12700" rIns="0" bIns="0" rtlCol="0">
            <a:spAutoFit/>
          </a:bodyPr>
          <a:lstStyle/>
          <a:p>
            <a:pPr>
              <a:lnSpc>
                <a:spcPts val="2000"/>
              </a:lnSpc>
              <a:spcBef>
                <a:spcPts val="600"/>
              </a:spcBef>
              <a:spcAft>
                <a:spcPts val="600"/>
              </a:spcAft>
              <a:buClr>
                <a:srgbClr val="F69139"/>
              </a:buClr>
              <a:buSzPct val="100000"/>
              <a:tabLst>
                <a:tab pos="241300" algn="l"/>
              </a:tabLst>
            </a:pPr>
            <a:r>
              <a:rPr lang="en-GB"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Work is no longer a place, but an activity with LEAP</a:t>
            </a:r>
            <a:br>
              <a:rPr lang="en-GB"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br>
            <a:endParaRPr lang="en-GB"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endParaRPr>
          </a:p>
          <a:p>
            <a:pPr marL="228594" indent="-228594">
              <a:lnSpc>
                <a:spcPts val="2000"/>
              </a:lnSpc>
              <a:spcBef>
                <a:spcPts val="600"/>
              </a:spcBef>
              <a:spcAft>
                <a:spcPts val="600"/>
              </a:spcAft>
              <a:buClr>
                <a:srgbClr val="F69139"/>
              </a:buClr>
              <a:buSzPct val="100000"/>
              <a:buFont typeface="Wingdings" panose="05000000000000000000" pitchFamily="2" charset="2"/>
              <a:buChar char="§"/>
              <a:tabLst>
                <a:tab pos="241300" algn="l"/>
              </a:tabLst>
            </a:pPr>
            <a:r>
              <a:rPr lang="en-GB"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One version of the truth</a:t>
            </a:r>
          </a:p>
          <a:p>
            <a:pPr marL="228594" indent="-228594">
              <a:lnSpc>
                <a:spcPts val="2000"/>
              </a:lnSpc>
              <a:spcBef>
                <a:spcPts val="600"/>
              </a:spcBef>
              <a:spcAft>
                <a:spcPts val="600"/>
              </a:spcAft>
              <a:buClr>
                <a:srgbClr val="F69139"/>
              </a:buClr>
              <a:buSzPct val="100000"/>
              <a:buFont typeface="Wingdings" panose="05000000000000000000" pitchFamily="2" charset="2"/>
              <a:buChar char="§"/>
              <a:tabLst>
                <a:tab pos="241300" algn="l"/>
              </a:tabLst>
            </a:pPr>
            <a:r>
              <a:rPr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Work from anywhere on any device</a:t>
            </a:r>
          </a:p>
          <a:p>
            <a:pPr marL="228594" indent="-228594">
              <a:lnSpc>
                <a:spcPts val="2000"/>
              </a:lnSpc>
              <a:spcBef>
                <a:spcPts val="600"/>
              </a:spcBef>
              <a:spcAft>
                <a:spcPts val="600"/>
              </a:spcAft>
              <a:buClr>
                <a:srgbClr val="F69139"/>
              </a:buClr>
              <a:buSzPct val="100000"/>
              <a:buFont typeface="Wingdings" panose="05000000000000000000" pitchFamily="2" charset="2"/>
              <a:buChar char="§"/>
              <a:tabLst>
                <a:tab pos="241300" algn="l"/>
              </a:tabLst>
            </a:pPr>
            <a:r>
              <a:rPr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Ability to work offline</a:t>
            </a:r>
          </a:p>
          <a:p>
            <a:pPr marL="228594" indent="-228594">
              <a:lnSpc>
                <a:spcPts val="2000"/>
              </a:lnSpc>
              <a:spcBef>
                <a:spcPts val="600"/>
              </a:spcBef>
              <a:spcAft>
                <a:spcPts val="600"/>
              </a:spcAft>
              <a:buClr>
                <a:srgbClr val="F69139"/>
              </a:buClr>
              <a:buSzPct val="100000"/>
              <a:buFont typeface="Wingdings" panose="05000000000000000000" pitchFamily="2" charset="2"/>
              <a:buChar char="§"/>
              <a:tabLst>
                <a:tab pos="241300" algn="l"/>
              </a:tabLst>
            </a:pPr>
            <a:r>
              <a:rPr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Cloud based </a:t>
            </a:r>
            <a:r>
              <a:rPr lang="en-GB"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and</a:t>
            </a:r>
            <a:r>
              <a:rPr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 no servers</a:t>
            </a:r>
          </a:p>
          <a:p>
            <a:pPr marL="228594" indent="-228594">
              <a:lnSpc>
                <a:spcPts val="2000"/>
              </a:lnSpc>
              <a:spcBef>
                <a:spcPts val="600"/>
              </a:spcBef>
              <a:spcAft>
                <a:spcPts val="600"/>
              </a:spcAft>
              <a:buClr>
                <a:srgbClr val="F69139"/>
              </a:buClr>
              <a:buSzPct val="100000"/>
              <a:buFont typeface="Wingdings" panose="05000000000000000000" pitchFamily="2" charset="2"/>
              <a:buChar char="§"/>
              <a:tabLst>
                <a:tab pos="241300" algn="l"/>
              </a:tabLst>
            </a:pPr>
            <a:r>
              <a:rPr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Reduced IT expenses</a:t>
            </a:r>
          </a:p>
          <a:p>
            <a:pPr marL="228594" indent="-228594">
              <a:lnSpc>
                <a:spcPts val="2000"/>
              </a:lnSpc>
              <a:spcBef>
                <a:spcPts val="600"/>
              </a:spcBef>
              <a:spcAft>
                <a:spcPts val="600"/>
              </a:spcAft>
              <a:buClr>
                <a:srgbClr val="F69139"/>
              </a:buClr>
              <a:buSzPct val="100000"/>
              <a:buFont typeface="Wingdings" panose="05000000000000000000" pitchFamily="2" charset="2"/>
              <a:buChar char="§"/>
              <a:tabLst>
                <a:tab pos="241300" algn="l"/>
              </a:tabLst>
            </a:pPr>
            <a:r>
              <a:rPr lang="en-GB"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Real-time case activity and client information</a:t>
            </a:r>
            <a:endParaRPr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object 9"/>
          <p:cNvSpPr txBox="1">
            <a:spLocks noGrp="1"/>
          </p:cNvSpPr>
          <p:nvPr>
            <p:ph type="title"/>
          </p:nvPr>
        </p:nvSpPr>
        <p:spPr>
          <a:xfrm>
            <a:off x="603849" y="766086"/>
            <a:ext cx="11054751" cy="436145"/>
          </a:xfrm>
          <a:prstGeom prst="rect">
            <a:avLst/>
          </a:prstGeom>
        </p:spPr>
        <p:txBody>
          <a:bodyPr vert="horz" wrap="square" lIns="0" tIns="12700" rIns="0" bIns="0" rtlCol="0">
            <a:spAutoFit/>
          </a:bodyPr>
          <a:lstStyle/>
          <a:p>
            <a:pPr marL="12700" marR="5080">
              <a:lnSpc>
                <a:spcPts val="3300"/>
              </a:lnSpc>
              <a:spcBef>
                <a:spcPts val="100"/>
              </a:spcBef>
            </a:pPr>
            <a:r>
              <a:rPr lang="en-GB" sz="3200" dirty="0">
                <a:solidFill>
                  <a:srgbClr val="1E365E"/>
                </a:solidFill>
                <a:latin typeface="Open Sans" panose="020B0606030504020204" pitchFamily="34" charset="0"/>
                <a:ea typeface="Open Sans" panose="020B0606030504020204" pitchFamily="34" charset="0"/>
                <a:cs typeface="Open Sans" panose="020B0606030504020204" pitchFamily="34" charset="0"/>
              </a:rPr>
              <a:t>Providing law firms a single source of truth</a:t>
            </a:r>
            <a:endParaRPr sz="3200" dirty="0">
              <a:solidFill>
                <a:srgbClr val="1E365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6">
            <a:extLst>
              <a:ext uri="{FF2B5EF4-FFF2-40B4-BE49-F238E27FC236}">
                <a16:creationId xmlns:a16="http://schemas.microsoft.com/office/drawing/2014/main" id="{574359E8-A5C3-B945-9799-165AABF65825}"/>
              </a:ext>
            </a:extLst>
          </p:cNvPr>
          <p:cNvSpPr/>
          <p:nvPr/>
        </p:nvSpPr>
        <p:spPr>
          <a:xfrm>
            <a:off x="-21766" y="609600"/>
            <a:ext cx="99332" cy="76200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pic>
        <p:nvPicPr>
          <p:cNvPr id="14" name="object 4">
            <a:extLst>
              <a:ext uri="{FF2B5EF4-FFF2-40B4-BE49-F238E27FC236}">
                <a16:creationId xmlns:a16="http://schemas.microsoft.com/office/drawing/2014/main" id="{F6E7039B-5922-9B46-BCCB-BBB4933CEFCF}"/>
              </a:ext>
            </a:extLst>
          </p:cNvPr>
          <p:cNvPicPr/>
          <p:nvPr/>
        </p:nvPicPr>
        <p:blipFill>
          <a:blip r:embed="rId5" cstate="print"/>
          <a:stretch>
            <a:fillRect/>
          </a:stretch>
        </p:blipFill>
        <p:spPr>
          <a:xfrm>
            <a:off x="622852" y="6324600"/>
            <a:ext cx="1549145" cy="322059"/>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63C0A9C4-9404-33C1-4AB3-A0792CCC6C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00" y="6275292"/>
            <a:ext cx="1068962" cy="417981"/>
          </a:xfrm>
          <a:prstGeom prst="rect">
            <a:avLst/>
          </a:prstGeom>
        </p:spPr>
      </p:pic>
      <p:pic>
        <p:nvPicPr>
          <p:cNvPr id="4" name="Picture 3" descr="A computer and phone with a screen on&#10;&#10;Description automatically generated with medium confidence">
            <a:extLst>
              <a:ext uri="{FF2B5EF4-FFF2-40B4-BE49-F238E27FC236}">
                <a16:creationId xmlns:a16="http://schemas.microsoft.com/office/drawing/2014/main" id="{D3FCE7D7-54B9-CF49-5E3E-FE5146CCBB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9200" y="1165124"/>
            <a:ext cx="7109419" cy="4014790"/>
          </a:xfrm>
          <a:prstGeom prst="rect">
            <a:avLst/>
          </a:prstGeom>
        </p:spPr>
      </p:pic>
    </p:spTree>
    <p:extLst>
      <p:ext uri="{BB962C8B-B14F-4D97-AF65-F5344CB8AC3E}">
        <p14:creationId xmlns:p14="http://schemas.microsoft.com/office/powerpoint/2010/main" val="427857360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5">
            <a:extLst>
              <a:ext uri="{FF2B5EF4-FFF2-40B4-BE49-F238E27FC236}">
                <a16:creationId xmlns:a16="http://schemas.microsoft.com/office/drawing/2014/main" id="{98D0ED3F-60B1-457F-9DAE-113DB9161B71}"/>
              </a:ext>
            </a:extLst>
          </p:cNvPr>
          <p:cNvSpPr txBox="1">
            <a:spLocks/>
          </p:cNvSpPr>
          <p:nvPr/>
        </p:nvSpPr>
        <p:spPr>
          <a:xfrm>
            <a:off x="609600" y="582708"/>
            <a:ext cx="10228126" cy="874598"/>
          </a:xfrm>
          <a:prstGeom prst="rect">
            <a:avLst/>
          </a:prstGeom>
        </p:spPr>
        <p:txBody>
          <a:bodyPr vert="horz" wrap="square" lIns="0" tIns="12700" rIns="0" bIns="0" rtlCol="0">
            <a:spAutoFit/>
          </a:bodyPr>
          <a:lstStyle>
            <a:lvl1pPr>
              <a:defRPr sz="3000" b="0" i="0">
                <a:solidFill>
                  <a:srgbClr val="0061AA"/>
                </a:solidFill>
                <a:latin typeface="OpenSans-Light"/>
                <a:ea typeface="+mj-ea"/>
                <a:cs typeface="OpenSans-Light"/>
              </a:defRPr>
            </a:lvl1pPr>
          </a:lstStyle>
          <a:p>
            <a:pPr marL="12700">
              <a:spcBef>
                <a:spcPts val="100"/>
              </a:spcBef>
            </a:pPr>
            <a:r>
              <a:rPr lang="en-US" sz="2800" b="1" kern="0" spc="-5" dirty="0">
                <a:solidFill>
                  <a:schemeClr val="accent6"/>
                </a:solidFill>
              </a:rPr>
              <a:t> </a:t>
            </a:r>
            <a:br>
              <a:rPr lang="en-US" sz="2800" kern="0" spc="-5" dirty="0">
                <a:solidFill>
                  <a:srgbClr val="FFFFFF"/>
                </a:solidFill>
              </a:rPr>
            </a:br>
            <a:endParaRPr lang="en-US" sz="2800" kern="0" dirty="0"/>
          </a:p>
        </p:txBody>
      </p:sp>
      <p:sp>
        <p:nvSpPr>
          <p:cNvPr id="19" name="Title 9">
            <a:extLst>
              <a:ext uri="{FF2B5EF4-FFF2-40B4-BE49-F238E27FC236}">
                <a16:creationId xmlns:a16="http://schemas.microsoft.com/office/drawing/2014/main" id="{51323E5E-4F6D-4678-B5E1-2E5203935D49}"/>
              </a:ext>
            </a:extLst>
          </p:cNvPr>
          <p:cNvSpPr txBox="1">
            <a:spLocks/>
          </p:cNvSpPr>
          <p:nvPr/>
        </p:nvSpPr>
        <p:spPr>
          <a:xfrm>
            <a:off x="622299" y="771908"/>
            <a:ext cx="10226313" cy="413703"/>
          </a:xfrm>
          <a:prstGeom prst="rect">
            <a:avLst/>
          </a:prstGeom>
        </p:spPr>
        <p:txBody>
          <a:bodyPr wrap="square" lIns="0" tIns="0" rIns="0" bIns="0">
            <a:spAutoFit/>
          </a:bodyPr>
          <a:lstStyle>
            <a:lvl1pPr>
              <a:defRPr sz="3000" b="0" i="0">
                <a:solidFill>
                  <a:srgbClr val="0061AA"/>
                </a:solidFill>
                <a:latin typeface="OpenSans-Light"/>
                <a:ea typeface="+mj-ea"/>
                <a:cs typeface="OpenSans-Light"/>
              </a:defRPr>
            </a:lvl1pPr>
          </a:lstStyle>
          <a:p>
            <a:pPr>
              <a:lnSpc>
                <a:spcPts val="3200"/>
              </a:lnSpc>
            </a:pPr>
            <a:r>
              <a:rPr lang="en-US" sz="3200" kern="0" dirty="0">
                <a:solidFill>
                  <a:srgbClr val="1E365E"/>
                </a:solidFill>
                <a:latin typeface="Open Sans" panose="020B0606030504020204" pitchFamily="34" charset="0"/>
                <a:ea typeface="Open Sans" panose="020B0606030504020204" pitchFamily="34" charset="0"/>
                <a:cs typeface="Open Sans" panose="020B0606030504020204" pitchFamily="34" charset="0"/>
              </a:rPr>
              <a:t>Work anywhere at any time with the LEAP Mobile App</a:t>
            </a:r>
          </a:p>
        </p:txBody>
      </p:sp>
      <p:sp>
        <p:nvSpPr>
          <p:cNvPr id="18" name="object 6">
            <a:extLst>
              <a:ext uri="{FF2B5EF4-FFF2-40B4-BE49-F238E27FC236}">
                <a16:creationId xmlns:a16="http://schemas.microsoft.com/office/drawing/2014/main" id="{53148B24-E004-9047-BF7A-0F00E7618BB7}"/>
              </a:ext>
            </a:extLst>
          </p:cNvPr>
          <p:cNvSpPr/>
          <p:nvPr/>
        </p:nvSpPr>
        <p:spPr>
          <a:xfrm>
            <a:off x="-32273" y="607656"/>
            <a:ext cx="99332" cy="76200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sp>
        <p:nvSpPr>
          <p:cNvPr id="2" name="Rectangle 1">
            <a:extLst>
              <a:ext uri="{FF2B5EF4-FFF2-40B4-BE49-F238E27FC236}">
                <a16:creationId xmlns:a16="http://schemas.microsoft.com/office/drawing/2014/main" id="{0E031E43-A172-1440-978F-5EAE53E63558}"/>
              </a:ext>
            </a:extLst>
          </p:cNvPr>
          <p:cNvSpPr/>
          <p:nvPr/>
        </p:nvSpPr>
        <p:spPr>
          <a:xfrm>
            <a:off x="609600" y="1811807"/>
            <a:ext cx="6692901" cy="2928366"/>
          </a:xfrm>
          <a:prstGeom prst="rect">
            <a:avLst/>
          </a:prstGeom>
        </p:spPr>
        <p:txBody>
          <a:bodyPr wrap="square">
            <a:spAutoFit/>
          </a:bodyPr>
          <a:lstStyle/>
          <a:p>
            <a:pPr marL="297815" indent="-285750">
              <a:lnSpc>
                <a:spcPts val="2200"/>
              </a:lnSpc>
              <a:spcAft>
                <a:spcPts val="600"/>
              </a:spcAft>
              <a:buClr>
                <a:srgbClr val="F79239"/>
              </a:buClr>
              <a:buSzPct val="80000"/>
              <a:buFont typeface="Wingdings" panose="05000000000000000000" pitchFamily="2" charset="2"/>
              <a:buChar char="§"/>
              <a:tabLst>
                <a:tab pos="241300" algn="l"/>
              </a:tabLst>
            </a:pPr>
            <a:r>
              <a:rPr lang="en-GB" spc="45"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Manage matters remotely</a:t>
            </a:r>
          </a:p>
          <a:p>
            <a:pPr marL="297815" indent="-285750">
              <a:lnSpc>
                <a:spcPts val="2200"/>
              </a:lnSpc>
              <a:spcAft>
                <a:spcPts val="600"/>
              </a:spcAft>
              <a:buClr>
                <a:srgbClr val="F79239"/>
              </a:buClr>
              <a:buSzPct val="80000"/>
              <a:buFont typeface="Wingdings" panose="05000000000000000000" pitchFamily="2" charset="2"/>
              <a:buChar char="§"/>
              <a:tabLst>
                <a:tab pos="241300" algn="l"/>
              </a:tabLst>
            </a:pPr>
            <a:r>
              <a:rPr lang="en-GB" b="0" i="0" dirty="0">
                <a:solidFill>
                  <a:srgbClr val="58595B"/>
                </a:solidFill>
                <a:effectLst/>
                <a:latin typeface="Open Sans Light" panose="020B0306030504020204" pitchFamily="34" charset="0"/>
                <a:ea typeface="Open Sans Light" panose="020B0306030504020204" pitchFamily="34" charset="0"/>
                <a:cs typeface="Open Sans Light" panose="020B0306030504020204" pitchFamily="34" charset="0"/>
              </a:rPr>
              <a:t>Send emails, create time entries and view documents from any device</a:t>
            </a:r>
            <a:r>
              <a:rPr lang="en-GB" i="0" dirty="0">
                <a:solidFill>
                  <a:srgbClr val="58595B"/>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GB" b="0" i="0" dirty="0">
                <a:solidFill>
                  <a:srgbClr val="58595B"/>
                </a:solidFill>
                <a:effectLst/>
                <a:latin typeface="Open Sans Light" panose="020B0306030504020204" pitchFamily="34" charset="0"/>
                <a:ea typeface="Open Sans Light" panose="020B0306030504020204" pitchFamily="34" charset="0"/>
                <a:cs typeface="Open Sans Light" panose="020B0306030504020204" pitchFamily="34" charset="0"/>
              </a:rPr>
              <a:t>whether you’re in the office, at home, attending court or out meeting clients</a:t>
            </a:r>
            <a:endParaRPr lang="en-GB" spc="45"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endParaRPr>
          </a:p>
          <a:p>
            <a:pPr marL="297815" indent="-285750">
              <a:lnSpc>
                <a:spcPts val="2200"/>
              </a:lnSpc>
              <a:spcAft>
                <a:spcPts val="600"/>
              </a:spcAft>
              <a:buClr>
                <a:srgbClr val="F79239"/>
              </a:buClr>
              <a:buSzPct val="80000"/>
              <a:buFont typeface="Wingdings" panose="05000000000000000000" pitchFamily="2" charset="2"/>
              <a:buChar char="§"/>
              <a:tabLst>
                <a:tab pos="241300" algn="l"/>
              </a:tabLst>
            </a:pPr>
            <a:r>
              <a:rPr lang="en-GB" spc="45"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Scan documents on-the-go</a:t>
            </a:r>
          </a:p>
          <a:p>
            <a:pPr marL="297815" indent="-285750">
              <a:lnSpc>
                <a:spcPts val="2200"/>
              </a:lnSpc>
              <a:spcAft>
                <a:spcPts val="600"/>
              </a:spcAft>
              <a:buClr>
                <a:srgbClr val="F79239"/>
              </a:buClr>
              <a:buSzPct val="80000"/>
              <a:buFont typeface="Wingdings" panose="05000000000000000000" pitchFamily="2" charset="2"/>
              <a:buChar char="§"/>
              <a:tabLst>
                <a:tab pos="241300" algn="l"/>
              </a:tabLst>
            </a:pPr>
            <a:r>
              <a:rPr lang="en-GB" spc="45"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Time record from your mobile</a:t>
            </a:r>
          </a:p>
          <a:p>
            <a:pPr marL="297815" indent="-285750">
              <a:lnSpc>
                <a:spcPts val="2200"/>
              </a:lnSpc>
              <a:spcAft>
                <a:spcPts val="600"/>
              </a:spcAft>
              <a:buClr>
                <a:srgbClr val="F79239"/>
              </a:buClr>
              <a:buSzPct val="80000"/>
              <a:buFont typeface="Wingdings" panose="05000000000000000000" pitchFamily="2" charset="2"/>
              <a:buChar char="§"/>
              <a:tabLst>
                <a:tab pos="241300" algn="l"/>
              </a:tabLst>
            </a:pPr>
            <a:r>
              <a:rPr lang="en-GB" spc="45"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Accurately edit documents and include file notes when time is of the essence, using cutting-edge voice-to-text technology</a:t>
            </a:r>
          </a:p>
        </p:txBody>
      </p:sp>
      <p:pic>
        <p:nvPicPr>
          <p:cNvPr id="3" name="Picture 2" descr="A black background with white text&#10;&#10;Description automatically generated">
            <a:extLst>
              <a:ext uri="{FF2B5EF4-FFF2-40B4-BE49-F238E27FC236}">
                <a16:creationId xmlns:a16="http://schemas.microsoft.com/office/drawing/2014/main" id="{75CB662E-FF83-8DE5-8F0B-D3B54D137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6275292"/>
            <a:ext cx="1068962" cy="417981"/>
          </a:xfrm>
          <a:prstGeom prst="rect">
            <a:avLst/>
          </a:prstGeom>
        </p:spPr>
      </p:pic>
      <p:pic>
        <p:nvPicPr>
          <p:cNvPr id="4" name="Picture 3" descr="A screenshot of a phone&#10;&#10;Description automatically generated">
            <a:extLst>
              <a:ext uri="{FF2B5EF4-FFF2-40B4-BE49-F238E27FC236}">
                <a16:creationId xmlns:a16="http://schemas.microsoft.com/office/drawing/2014/main" id="{36E09A46-712E-EC59-3273-FCAABFECF060}"/>
              </a:ext>
            </a:extLst>
          </p:cNvPr>
          <p:cNvPicPr>
            <a:picLocks noChangeAspect="1"/>
          </p:cNvPicPr>
          <p:nvPr/>
        </p:nvPicPr>
        <p:blipFill>
          <a:blip r:embed="rId4"/>
          <a:stretch>
            <a:fillRect/>
          </a:stretch>
        </p:blipFill>
        <p:spPr>
          <a:xfrm>
            <a:off x="6324600" y="228207"/>
            <a:ext cx="5822723" cy="6096393"/>
          </a:xfrm>
          <a:prstGeom prst="rect">
            <a:avLst/>
          </a:prstGeom>
        </p:spPr>
      </p:pic>
    </p:spTree>
    <p:extLst>
      <p:ext uri="{BB962C8B-B14F-4D97-AF65-F5344CB8AC3E}">
        <p14:creationId xmlns:p14="http://schemas.microsoft.com/office/powerpoint/2010/main" val="28094194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4E2FF-EE88-73BC-34AD-EAF8AC203766}"/>
            </a:ext>
          </a:extLst>
        </p:cNvPr>
        <p:cNvGrpSpPr/>
        <p:nvPr/>
      </p:nvGrpSpPr>
      <p:grpSpPr>
        <a:xfrm>
          <a:off x="0" y="0"/>
          <a:ext cx="0" cy="0"/>
          <a:chOff x="0" y="0"/>
          <a:chExt cx="0" cy="0"/>
        </a:xfrm>
      </p:grpSpPr>
      <p:sp>
        <p:nvSpPr>
          <p:cNvPr id="16" name="object 5">
            <a:extLst>
              <a:ext uri="{FF2B5EF4-FFF2-40B4-BE49-F238E27FC236}">
                <a16:creationId xmlns:a16="http://schemas.microsoft.com/office/drawing/2014/main" id="{8713EF12-7A74-D058-A3CB-D28302D2F641}"/>
              </a:ext>
            </a:extLst>
          </p:cNvPr>
          <p:cNvSpPr txBox="1">
            <a:spLocks/>
          </p:cNvSpPr>
          <p:nvPr/>
        </p:nvSpPr>
        <p:spPr>
          <a:xfrm>
            <a:off x="609600" y="582708"/>
            <a:ext cx="10228126" cy="874598"/>
          </a:xfrm>
          <a:prstGeom prst="rect">
            <a:avLst/>
          </a:prstGeom>
        </p:spPr>
        <p:txBody>
          <a:bodyPr vert="horz" wrap="square" lIns="0" tIns="12700" rIns="0" bIns="0" rtlCol="0">
            <a:spAutoFit/>
          </a:bodyPr>
          <a:lstStyle>
            <a:lvl1pPr>
              <a:defRPr sz="3000" b="0" i="0">
                <a:solidFill>
                  <a:srgbClr val="0061AA"/>
                </a:solidFill>
                <a:latin typeface="OpenSans-Light"/>
                <a:ea typeface="+mj-ea"/>
                <a:cs typeface="OpenSans-Light"/>
              </a:defRPr>
            </a:lvl1pPr>
          </a:lstStyle>
          <a:p>
            <a:pPr marL="12700">
              <a:spcBef>
                <a:spcPts val="100"/>
              </a:spcBef>
            </a:pPr>
            <a:r>
              <a:rPr lang="en-US" sz="2800" b="1" kern="0" spc="-5" dirty="0">
                <a:solidFill>
                  <a:schemeClr val="accent6"/>
                </a:solidFill>
              </a:rPr>
              <a:t> </a:t>
            </a:r>
            <a:br>
              <a:rPr lang="en-US" sz="2800" kern="0" spc="-5" dirty="0">
                <a:solidFill>
                  <a:srgbClr val="FFFFFF"/>
                </a:solidFill>
              </a:rPr>
            </a:br>
            <a:endParaRPr lang="en-US" sz="2800" kern="0" dirty="0"/>
          </a:p>
        </p:txBody>
      </p:sp>
      <p:sp>
        <p:nvSpPr>
          <p:cNvPr id="19" name="Title 9">
            <a:extLst>
              <a:ext uri="{FF2B5EF4-FFF2-40B4-BE49-F238E27FC236}">
                <a16:creationId xmlns:a16="http://schemas.microsoft.com/office/drawing/2014/main" id="{2E36DE92-1007-82BE-9124-23CB370A9F72}"/>
              </a:ext>
            </a:extLst>
          </p:cNvPr>
          <p:cNvSpPr txBox="1">
            <a:spLocks/>
          </p:cNvSpPr>
          <p:nvPr/>
        </p:nvSpPr>
        <p:spPr>
          <a:xfrm>
            <a:off x="622299" y="771908"/>
            <a:ext cx="10226313" cy="413703"/>
          </a:xfrm>
          <a:prstGeom prst="rect">
            <a:avLst/>
          </a:prstGeom>
        </p:spPr>
        <p:txBody>
          <a:bodyPr wrap="square" lIns="0" tIns="0" rIns="0" bIns="0">
            <a:spAutoFit/>
          </a:bodyPr>
          <a:lstStyle>
            <a:lvl1pPr>
              <a:defRPr sz="3000" b="0" i="0">
                <a:solidFill>
                  <a:srgbClr val="0061AA"/>
                </a:solidFill>
                <a:latin typeface="OpenSans-Light"/>
                <a:ea typeface="+mj-ea"/>
                <a:cs typeface="OpenSans-Light"/>
              </a:defRPr>
            </a:lvl1pPr>
          </a:lstStyle>
          <a:p>
            <a:pPr>
              <a:lnSpc>
                <a:spcPts val="3200"/>
              </a:lnSpc>
            </a:pPr>
            <a:r>
              <a:rPr lang="en-GB" sz="3200" kern="0" dirty="0">
                <a:solidFill>
                  <a:srgbClr val="1E365E"/>
                </a:solidFill>
                <a:latin typeface="Open Sans" panose="020B0606030504020204" pitchFamily="34" charset="0"/>
                <a:ea typeface="Open Sans" panose="020B0606030504020204" pitchFamily="34" charset="0"/>
                <a:cs typeface="Open Sans" panose="020B0606030504020204" pitchFamily="34" charset="0"/>
              </a:rPr>
              <a:t>Automated document preparation</a:t>
            </a:r>
            <a:endParaRPr lang="en-US" sz="3200" kern="0" dirty="0">
              <a:solidFill>
                <a:srgbClr val="1E365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object 6">
            <a:extLst>
              <a:ext uri="{FF2B5EF4-FFF2-40B4-BE49-F238E27FC236}">
                <a16:creationId xmlns:a16="http://schemas.microsoft.com/office/drawing/2014/main" id="{14D47C09-E19E-F882-9F8F-FBEC9E0F671B}"/>
              </a:ext>
            </a:extLst>
          </p:cNvPr>
          <p:cNvSpPr/>
          <p:nvPr/>
        </p:nvSpPr>
        <p:spPr>
          <a:xfrm>
            <a:off x="-32273" y="607656"/>
            <a:ext cx="99332" cy="762000"/>
          </a:xfrm>
          <a:custGeom>
            <a:avLst/>
            <a:gdLst/>
            <a:ahLst/>
            <a:cxnLst/>
            <a:rect l="l" t="t" r="r" b="b"/>
            <a:pathLst>
              <a:path w="158750" h="1388110">
                <a:moveTo>
                  <a:pt x="158750" y="0"/>
                </a:moveTo>
                <a:lnTo>
                  <a:pt x="0" y="0"/>
                </a:lnTo>
                <a:lnTo>
                  <a:pt x="0" y="1388110"/>
                </a:lnTo>
                <a:lnTo>
                  <a:pt x="158750" y="1388110"/>
                </a:lnTo>
                <a:lnTo>
                  <a:pt x="158750" y="0"/>
                </a:lnTo>
                <a:close/>
              </a:path>
            </a:pathLst>
          </a:custGeom>
          <a:solidFill>
            <a:srgbClr val="F79239"/>
          </a:solidFill>
        </p:spPr>
        <p:txBody>
          <a:bodyPr wrap="square" lIns="0" tIns="0" rIns="0" bIns="0" rtlCol="0"/>
          <a:lstStyle/>
          <a:p>
            <a:endParaRPr/>
          </a:p>
        </p:txBody>
      </p:sp>
      <p:sp>
        <p:nvSpPr>
          <p:cNvPr id="2" name="Rectangle 1">
            <a:extLst>
              <a:ext uri="{FF2B5EF4-FFF2-40B4-BE49-F238E27FC236}">
                <a16:creationId xmlns:a16="http://schemas.microsoft.com/office/drawing/2014/main" id="{E887D856-BD9D-2827-F7FD-6B0C382A9DB3}"/>
              </a:ext>
            </a:extLst>
          </p:cNvPr>
          <p:cNvSpPr/>
          <p:nvPr/>
        </p:nvSpPr>
        <p:spPr>
          <a:xfrm>
            <a:off x="622299" y="1752600"/>
            <a:ext cx="6311901" cy="3133550"/>
          </a:xfrm>
          <a:prstGeom prst="rect">
            <a:avLst/>
          </a:prstGeom>
        </p:spPr>
        <p:txBody>
          <a:bodyPr wrap="square">
            <a:spAutoFit/>
          </a:bodyPr>
          <a:lstStyle/>
          <a:p>
            <a:pPr marL="297815" indent="-285750">
              <a:lnSpc>
                <a:spcPts val="2200"/>
              </a:lnSpc>
              <a:spcAft>
                <a:spcPts val="600"/>
              </a:spcAft>
              <a:buClr>
                <a:srgbClr val="F79239"/>
              </a:buClr>
              <a:buSzPct val="80000"/>
              <a:buFont typeface="Wingdings" panose="05000000000000000000" pitchFamily="2" charset="2"/>
              <a:buChar char="§"/>
              <a:tabLst>
                <a:tab pos="241300" algn="l"/>
              </a:tabLst>
            </a:pPr>
            <a:r>
              <a:rPr lang="en-GB" sz="1800"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rPr>
              <a:t>Automatically updated and highly integrated Irish legal forms and precedents</a:t>
            </a:r>
            <a:endParaRPr lang="en-GB"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endParaRPr>
          </a:p>
          <a:p>
            <a:pPr marL="297815" indent="-285750">
              <a:lnSpc>
                <a:spcPts val="2200"/>
              </a:lnSpc>
              <a:spcAft>
                <a:spcPts val="600"/>
              </a:spcAft>
              <a:buClr>
                <a:srgbClr val="F79239"/>
              </a:buClr>
              <a:buSzPct val="80000"/>
              <a:buFont typeface="Wingdings" panose="05000000000000000000" pitchFamily="2" charset="2"/>
              <a:buChar char="§"/>
              <a:tabLst>
                <a:tab pos="241300" algn="l"/>
              </a:tabLst>
            </a:pPr>
            <a:r>
              <a:rPr lang="en-GB" sz="1800"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rPr>
              <a:t>Up-to-date and highly integrated legal forms and precedents allow law firms to work smarter, not harder</a:t>
            </a:r>
            <a:endParaRPr lang="en-GB"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endParaRPr>
          </a:p>
          <a:p>
            <a:pPr marL="297815" indent="-285750">
              <a:lnSpc>
                <a:spcPts val="2200"/>
              </a:lnSpc>
              <a:spcAft>
                <a:spcPts val="600"/>
              </a:spcAft>
              <a:buClr>
                <a:srgbClr val="F79239"/>
              </a:buClr>
              <a:buSzPct val="80000"/>
              <a:buFont typeface="Wingdings" panose="05000000000000000000" pitchFamily="2" charset="2"/>
              <a:buChar char="§"/>
              <a:tabLst>
                <a:tab pos="241300" algn="l"/>
              </a:tabLst>
            </a:pPr>
            <a:r>
              <a:rPr lang="en-GB" sz="1800"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rPr>
              <a:t>Input matter information once into your electronic matter and have it populate automatically into all your documents, including LEAP’s library of 1,500+ official legal forms</a:t>
            </a:r>
            <a:endParaRPr lang="en-GB" spc="45"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endParaRPr>
          </a:p>
          <a:p>
            <a:pPr marL="297815" indent="-285750">
              <a:lnSpc>
                <a:spcPts val="2200"/>
              </a:lnSpc>
              <a:spcAft>
                <a:spcPts val="600"/>
              </a:spcAft>
              <a:buClr>
                <a:srgbClr val="F79239"/>
              </a:buClr>
              <a:buSzPct val="80000"/>
              <a:buFont typeface="Wingdings" panose="05000000000000000000" pitchFamily="2" charset="2"/>
              <a:buChar char="§"/>
              <a:tabLst>
                <a:tab pos="241300" algn="l"/>
              </a:tabLst>
            </a:pPr>
            <a:r>
              <a:rPr lang="en-GB"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rPr>
              <a:t>Use eSignatures to securely send any document generated from LEAP to be electronically signed</a:t>
            </a:r>
          </a:p>
        </p:txBody>
      </p:sp>
      <p:pic>
        <p:nvPicPr>
          <p:cNvPr id="3" name="Picture 2" descr="A black background with white text&#10;&#10;Description automatically generated">
            <a:extLst>
              <a:ext uri="{FF2B5EF4-FFF2-40B4-BE49-F238E27FC236}">
                <a16:creationId xmlns:a16="http://schemas.microsoft.com/office/drawing/2014/main" id="{B5E9E255-112F-5CCE-AABD-CEE0582BC8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6275292"/>
            <a:ext cx="1068962" cy="417981"/>
          </a:xfrm>
          <a:prstGeom prst="rect">
            <a:avLst/>
          </a:prstGeom>
        </p:spPr>
      </p:pic>
      <p:pic>
        <p:nvPicPr>
          <p:cNvPr id="1028" name="Picture 4">
            <a:extLst>
              <a:ext uri="{FF2B5EF4-FFF2-40B4-BE49-F238E27FC236}">
                <a16:creationId xmlns:a16="http://schemas.microsoft.com/office/drawing/2014/main" id="{1F898330-6A34-2D8D-4AE3-2258BE09D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304828"/>
            <a:ext cx="4743512" cy="402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3471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005661F3-1180-0521-119E-7561AA2A8683}"/>
              </a:ext>
            </a:extLst>
          </p:cNvPr>
          <p:cNvSpPr txBox="1">
            <a:spLocks/>
          </p:cNvSpPr>
          <p:nvPr/>
        </p:nvSpPr>
        <p:spPr>
          <a:xfrm>
            <a:off x="622299" y="771908"/>
            <a:ext cx="7073201" cy="413703"/>
          </a:xfrm>
          <a:prstGeom prst="rect">
            <a:avLst/>
          </a:prstGeom>
        </p:spPr>
        <p:txBody>
          <a:bodyPr wrap="square" lIns="0" tIns="0" rIns="0" bIns="0">
            <a:spAutoFit/>
          </a:bodyPr>
          <a:lstStyle>
            <a:lvl1pPr>
              <a:defRPr sz="3000" b="0" i="0">
                <a:solidFill>
                  <a:srgbClr val="0061AA"/>
                </a:solidFill>
                <a:latin typeface="OpenSans-Light"/>
                <a:ea typeface="+mj-ea"/>
                <a:cs typeface="OpenSans-Light"/>
              </a:defRPr>
            </a:lvl1pPr>
          </a:lstStyle>
          <a:p>
            <a:pPr>
              <a:lnSpc>
                <a:spcPts val="3200"/>
              </a:lnSpc>
            </a:pPr>
            <a:r>
              <a:rPr lang="en-US" sz="3200" kern="0" dirty="0">
                <a:solidFill>
                  <a:srgbClr val="1E365E"/>
                </a:solidFill>
                <a:latin typeface="Open Sans" panose="020B0606030504020204" pitchFamily="34" charset="0"/>
                <a:ea typeface="Open Sans" panose="020B0606030504020204" pitchFamily="34" charset="0"/>
                <a:cs typeface="Open Sans" panose="020B0606030504020204" pitchFamily="34" charset="0"/>
              </a:rPr>
              <a:t>Data security</a:t>
            </a:r>
          </a:p>
        </p:txBody>
      </p:sp>
      <p:sp>
        <p:nvSpPr>
          <p:cNvPr id="10" name="Rectangle 9">
            <a:extLst>
              <a:ext uri="{FF2B5EF4-FFF2-40B4-BE49-F238E27FC236}">
                <a16:creationId xmlns:a16="http://schemas.microsoft.com/office/drawing/2014/main" id="{68096230-8A81-1ADC-3B02-FAAE68C2536B}"/>
              </a:ext>
            </a:extLst>
          </p:cNvPr>
          <p:cNvSpPr/>
          <p:nvPr/>
        </p:nvSpPr>
        <p:spPr>
          <a:xfrm>
            <a:off x="633185" y="1524000"/>
            <a:ext cx="6080115" cy="3626634"/>
          </a:xfrm>
          <a:prstGeom prst="rect">
            <a:avLst/>
          </a:prstGeom>
        </p:spPr>
        <p:txBody>
          <a:bodyPr wrap="square">
            <a:spAutoFit/>
          </a:bodyPr>
          <a:lstStyle/>
          <a:p>
            <a:pPr marL="12065">
              <a:lnSpc>
                <a:spcPct val="100000"/>
              </a:lnSpc>
              <a:spcBef>
                <a:spcPts val="820"/>
              </a:spcBef>
              <a:buClr>
                <a:srgbClr val="F79239"/>
              </a:buClr>
              <a:tabLst>
                <a:tab pos="241300" algn="l"/>
              </a:tabLst>
            </a:pPr>
            <a:endParaRPr lang="en-US" b="1" spc="45" dirty="0">
              <a:solidFill>
                <a:srgbClr val="59595B"/>
              </a:solidFill>
              <a:latin typeface="Open Sans" panose="020B0606030504020204" pitchFamily="34" charset="0"/>
              <a:ea typeface="Open Sans" panose="020B0606030504020204" pitchFamily="34" charset="0"/>
              <a:cs typeface="Open Sans" panose="020B0606030504020204" pitchFamily="34" charset="0"/>
            </a:endParaRPr>
          </a:p>
          <a:p>
            <a:pPr marL="297815" indent="-285750">
              <a:lnSpc>
                <a:spcPts val="2000"/>
              </a:lnSpc>
              <a:spcBef>
                <a:spcPts val="600"/>
              </a:spcBef>
              <a:spcAft>
                <a:spcPts val="600"/>
              </a:spcAft>
              <a:buClr>
                <a:srgbClr val="F79239"/>
              </a:buClr>
              <a:buSzPct val="80000"/>
              <a:buFont typeface="Wingdings" panose="05000000000000000000" pitchFamily="2" charset="2"/>
              <a:buChar char="§"/>
              <a:tabLst>
                <a:tab pos="241300" algn="l"/>
              </a:tabLst>
            </a:pPr>
            <a:r>
              <a:rPr lang="en-GB" sz="1800"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rPr>
              <a:t>World-class data centres protect your practice</a:t>
            </a:r>
          </a:p>
          <a:p>
            <a:pPr marL="297815" indent="-285750">
              <a:lnSpc>
                <a:spcPts val="2000"/>
              </a:lnSpc>
              <a:spcBef>
                <a:spcPts val="600"/>
              </a:spcBef>
              <a:spcAft>
                <a:spcPts val="600"/>
              </a:spcAft>
              <a:buClr>
                <a:srgbClr val="F79239"/>
              </a:buClr>
              <a:buSzPct val="80000"/>
              <a:buFont typeface="Wingdings" panose="05000000000000000000" pitchFamily="2" charset="2"/>
              <a:buChar char="§"/>
              <a:tabLst>
                <a:tab pos="241300" algn="l"/>
              </a:tabLst>
            </a:pPr>
            <a:r>
              <a:rPr lang="en-GB"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rPr>
              <a:t>All LEAP data is securely stored on servers built on the Amazon Web Services (AWS) platform</a:t>
            </a:r>
          </a:p>
          <a:p>
            <a:pPr marL="297815" indent="-285750">
              <a:lnSpc>
                <a:spcPts val="2000"/>
              </a:lnSpc>
              <a:spcBef>
                <a:spcPts val="600"/>
              </a:spcBef>
              <a:spcAft>
                <a:spcPts val="600"/>
              </a:spcAft>
              <a:buClr>
                <a:srgbClr val="F79239"/>
              </a:buClr>
              <a:buSzPct val="80000"/>
              <a:buFont typeface="Wingdings" panose="05000000000000000000" pitchFamily="2" charset="2"/>
              <a:buChar char="§"/>
              <a:tabLst>
                <a:tab pos="241300" algn="l"/>
              </a:tabLst>
            </a:pPr>
            <a:r>
              <a:rPr lang="en-GB"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rPr>
              <a:t>Both Transport Layer Security (TLS) and RSA encryption, used by the banking sector</a:t>
            </a:r>
          </a:p>
          <a:p>
            <a:pPr marL="297815" indent="-285750">
              <a:lnSpc>
                <a:spcPts val="2000"/>
              </a:lnSpc>
              <a:spcBef>
                <a:spcPts val="600"/>
              </a:spcBef>
              <a:spcAft>
                <a:spcPts val="600"/>
              </a:spcAft>
              <a:buClr>
                <a:srgbClr val="F79239"/>
              </a:buClr>
              <a:buSzPct val="80000"/>
              <a:buFont typeface="Wingdings" panose="05000000000000000000" pitchFamily="2" charset="2"/>
              <a:buChar char="§"/>
              <a:tabLst>
                <a:tab pos="241300" algn="l"/>
              </a:tabLst>
            </a:pPr>
            <a:r>
              <a:rPr lang="en-GB"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rPr>
              <a:t>Continually backs up your data which is replicated across three separate data centres in the</a:t>
            </a:r>
            <a:br>
              <a:rPr lang="en-GB"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rPr>
            </a:br>
            <a:r>
              <a:rPr lang="en-GB"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rPr>
              <a:t>AWS Dublin region</a:t>
            </a:r>
          </a:p>
          <a:p>
            <a:pPr marL="297815" indent="-285750">
              <a:lnSpc>
                <a:spcPts val="2000"/>
              </a:lnSpc>
              <a:spcBef>
                <a:spcPts val="600"/>
              </a:spcBef>
              <a:spcAft>
                <a:spcPts val="600"/>
              </a:spcAft>
              <a:buClr>
                <a:srgbClr val="F79239"/>
              </a:buClr>
              <a:buSzPct val="80000"/>
              <a:buFont typeface="Wingdings" panose="05000000000000000000" pitchFamily="2" charset="2"/>
              <a:buChar char="§"/>
              <a:tabLst>
                <a:tab pos="241300" algn="l"/>
              </a:tabLst>
            </a:pPr>
            <a:r>
              <a:rPr lang="en-GB" dirty="0">
                <a:solidFill>
                  <a:srgbClr val="58595B"/>
                </a:solidFill>
                <a:latin typeface="Open Sans Light" panose="020B0306030504020204" pitchFamily="34" charset="0"/>
                <a:ea typeface="Open Sans Light" panose="020B0306030504020204" pitchFamily="34" charset="0"/>
                <a:cs typeface="Open Sans Light" panose="020B0306030504020204" pitchFamily="34" charset="0"/>
              </a:rPr>
              <a:t>LEAP Legal Software has earned the globally recognized SOC 2 Type I certification</a:t>
            </a:r>
          </a:p>
        </p:txBody>
      </p:sp>
      <p:pic>
        <p:nvPicPr>
          <p:cNvPr id="2" name="Picture 1" descr="A black background with white text&#10;&#10;Description automatically generated">
            <a:extLst>
              <a:ext uri="{FF2B5EF4-FFF2-40B4-BE49-F238E27FC236}">
                <a16:creationId xmlns:a16="http://schemas.microsoft.com/office/drawing/2014/main" id="{F3237855-D93E-DBF9-49AB-3A714298B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6275292"/>
            <a:ext cx="1068962" cy="417981"/>
          </a:xfrm>
          <a:prstGeom prst="rect">
            <a:avLst/>
          </a:prstGeom>
        </p:spPr>
      </p:pic>
      <p:pic>
        <p:nvPicPr>
          <p:cNvPr id="5" name="Picture 4" descr="A blue circle with white text&#10;&#10;Description automatically generated">
            <a:extLst>
              <a:ext uri="{FF2B5EF4-FFF2-40B4-BE49-F238E27FC236}">
                <a16:creationId xmlns:a16="http://schemas.microsoft.com/office/drawing/2014/main" id="{D340274C-6858-3ACE-5B6F-99BA59866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7715" y="1369263"/>
            <a:ext cx="2895600" cy="2059737"/>
          </a:xfrm>
          <a:prstGeom prst="rect">
            <a:avLst/>
          </a:prstGeom>
        </p:spPr>
      </p:pic>
      <p:pic>
        <p:nvPicPr>
          <p:cNvPr id="1026" name="Picture 2">
            <a:extLst>
              <a:ext uri="{FF2B5EF4-FFF2-40B4-BE49-F238E27FC236}">
                <a16:creationId xmlns:a16="http://schemas.microsoft.com/office/drawing/2014/main" id="{C83706CF-C98C-2D9B-F63C-C420913DF6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1214097"/>
            <a:ext cx="5005615" cy="376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89688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2490F7-7E23-079E-AB17-93BA8911BB16}"/>
              </a:ext>
            </a:extLst>
          </p:cNvPr>
          <p:cNvPicPr>
            <a:picLocks noChangeAspect="1"/>
          </p:cNvPicPr>
          <p:nvPr/>
        </p:nvPicPr>
        <p:blipFill>
          <a:blip r:embed="rId3"/>
          <a:stretch>
            <a:fillRect/>
          </a:stretch>
        </p:blipFill>
        <p:spPr>
          <a:xfrm>
            <a:off x="6921501" y="76200"/>
            <a:ext cx="4648200" cy="5437518"/>
          </a:xfrm>
          <a:prstGeom prst="rect">
            <a:avLst/>
          </a:prstGeom>
          <a:ln>
            <a:solidFill>
              <a:srgbClr val="76757A"/>
            </a:solidFill>
          </a:ln>
        </p:spPr>
      </p:pic>
      <p:pic>
        <p:nvPicPr>
          <p:cNvPr id="2" name="Picture 1" descr="A black background with white text&#10;&#10;Description automatically generated">
            <a:extLst>
              <a:ext uri="{FF2B5EF4-FFF2-40B4-BE49-F238E27FC236}">
                <a16:creationId xmlns:a16="http://schemas.microsoft.com/office/drawing/2014/main" id="{2BDC0E42-2E52-808D-0BF5-A1D05A2D4A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6275292"/>
            <a:ext cx="1068962" cy="417981"/>
          </a:xfrm>
          <a:prstGeom prst="rect">
            <a:avLst/>
          </a:prstGeom>
        </p:spPr>
      </p:pic>
      <p:pic>
        <p:nvPicPr>
          <p:cNvPr id="4" name="Picture 3">
            <a:extLst>
              <a:ext uri="{FF2B5EF4-FFF2-40B4-BE49-F238E27FC236}">
                <a16:creationId xmlns:a16="http://schemas.microsoft.com/office/drawing/2014/main" id="{1B2DC44A-ECB5-D6BF-B1FA-BCB5B57ACFCC}"/>
              </a:ext>
            </a:extLst>
          </p:cNvPr>
          <p:cNvPicPr>
            <a:picLocks noChangeAspect="1"/>
          </p:cNvPicPr>
          <p:nvPr/>
        </p:nvPicPr>
        <p:blipFill>
          <a:blip r:embed="rId5"/>
          <a:stretch>
            <a:fillRect/>
          </a:stretch>
        </p:blipFill>
        <p:spPr>
          <a:xfrm>
            <a:off x="639391" y="1398918"/>
            <a:ext cx="5746955" cy="4114800"/>
          </a:xfrm>
          <a:prstGeom prst="rect">
            <a:avLst/>
          </a:prstGeom>
          <a:ln>
            <a:solidFill>
              <a:srgbClr val="76757A"/>
            </a:solidFill>
          </a:ln>
        </p:spPr>
      </p:pic>
      <p:sp>
        <p:nvSpPr>
          <p:cNvPr id="3" name="Title 9">
            <a:extLst>
              <a:ext uri="{FF2B5EF4-FFF2-40B4-BE49-F238E27FC236}">
                <a16:creationId xmlns:a16="http://schemas.microsoft.com/office/drawing/2014/main" id="{E563CB33-8B66-9146-E9E3-3E0C4C66B464}"/>
              </a:ext>
            </a:extLst>
          </p:cNvPr>
          <p:cNvSpPr txBox="1">
            <a:spLocks/>
          </p:cNvSpPr>
          <p:nvPr/>
        </p:nvSpPr>
        <p:spPr>
          <a:xfrm>
            <a:off x="622299" y="771908"/>
            <a:ext cx="7073201" cy="413703"/>
          </a:xfrm>
          <a:prstGeom prst="rect">
            <a:avLst/>
          </a:prstGeom>
        </p:spPr>
        <p:txBody>
          <a:bodyPr wrap="square" lIns="0" tIns="0" rIns="0" bIns="0">
            <a:spAutoFit/>
          </a:bodyPr>
          <a:lstStyle>
            <a:lvl1pPr>
              <a:defRPr sz="3000" b="0" i="0">
                <a:solidFill>
                  <a:srgbClr val="0061AA"/>
                </a:solidFill>
                <a:latin typeface="OpenSans-Light"/>
                <a:ea typeface="+mj-ea"/>
                <a:cs typeface="OpenSans-Light"/>
              </a:defRPr>
            </a:lvl1pPr>
          </a:lstStyle>
          <a:p>
            <a:pPr>
              <a:lnSpc>
                <a:spcPts val="3200"/>
              </a:lnSpc>
            </a:pPr>
            <a:r>
              <a:rPr lang="en-US" sz="3200" kern="0" dirty="0">
                <a:solidFill>
                  <a:srgbClr val="1E365E"/>
                </a:solidFill>
                <a:latin typeface="Open Sans" panose="020B0606030504020204" pitchFamily="34" charset="0"/>
                <a:ea typeface="Open Sans" panose="020B0606030504020204" pitchFamily="34" charset="0"/>
                <a:cs typeface="Open Sans" panose="020B0606030504020204" pitchFamily="34" charset="0"/>
              </a:rPr>
              <a:t>Peace of mind</a:t>
            </a:r>
          </a:p>
        </p:txBody>
      </p:sp>
    </p:spTree>
    <p:extLst>
      <p:ext uri="{BB962C8B-B14F-4D97-AF65-F5344CB8AC3E}">
        <p14:creationId xmlns:p14="http://schemas.microsoft.com/office/powerpoint/2010/main" val="159150335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D346BF-32CD-41CD-9696-A7CCCFF023CA}"/>
              </a:ext>
            </a:extLst>
          </p:cNvPr>
          <p:cNvSpPr/>
          <p:nvPr/>
        </p:nvSpPr>
        <p:spPr>
          <a:xfrm>
            <a:off x="3385876" y="1614495"/>
            <a:ext cx="3967423" cy="2062132"/>
          </a:xfrm>
          <a:prstGeom prst="rect">
            <a:avLst/>
          </a:prstGeom>
          <a:solidFill>
            <a:schemeClr val="bg1"/>
          </a:solidFill>
          <a:ln w="28575">
            <a:solidFill>
              <a:srgbClr val="9DC2E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400" b="0" dirty="0">
                <a:solidFill>
                  <a:srgbClr val="1C365E"/>
                </a:solidFill>
                <a:effectLst/>
                <a:latin typeface="Open Sans" panose="020B0606030504020204" pitchFamily="34" charset="0"/>
              </a:rPr>
            </a:br>
            <a:r>
              <a:rPr lang="en-GB" sz="1600" b="0" dirty="0">
                <a:solidFill>
                  <a:srgbClr val="1C365E"/>
                </a:solidFill>
                <a:effectLst/>
                <a:latin typeface="Open Sans Light" panose="020B0306030504020204" pitchFamily="34" charset="0"/>
                <a:ea typeface="Open Sans Light" panose="020B0306030504020204" pitchFamily="34" charset="0"/>
                <a:cs typeface="Open Sans Light" panose="020B0306030504020204" pitchFamily="34" charset="0"/>
              </a:rPr>
              <a:t>“We are able to engage with our client in a more efficient and cost effective way which sets us apart form those paper based firms”</a:t>
            </a:r>
          </a:p>
          <a:p>
            <a:pPr algn="ctr"/>
            <a:endParaRPr lang="en-GB" sz="1600" b="1" dirty="0">
              <a:solidFill>
                <a:srgbClr val="1C365E"/>
              </a:solidFill>
              <a:effectLst/>
              <a:latin typeface="Open Sans" panose="020B0606030504020204" pitchFamily="34" charset="0"/>
            </a:endParaRPr>
          </a:p>
          <a:p>
            <a:pPr algn="ctr"/>
            <a:r>
              <a:rPr lang="en-GB" sz="1600" b="1" dirty="0">
                <a:solidFill>
                  <a:srgbClr val="1C365E"/>
                </a:solidFill>
                <a:latin typeface="Open Sans" panose="020B0606030504020204" pitchFamily="34" charset="0"/>
              </a:rPr>
              <a:t>GCS Solicitors</a:t>
            </a:r>
            <a:endParaRPr lang="en-GB" sz="1600" b="1" dirty="0">
              <a:solidFill>
                <a:srgbClr val="1C365E"/>
              </a:solidFill>
            </a:endParaRPr>
          </a:p>
        </p:txBody>
      </p:sp>
      <p:sp>
        <p:nvSpPr>
          <p:cNvPr id="6" name="Rectangle 5">
            <a:extLst>
              <a:ext uri="{FF2B5EF4-FFF2-40B4-BE49-F238E27FC236}">
                <a16:creationId xmlns:a16="http://schemas.microsoft.com/office/drawing/2014/main" id="{E6F8FC55-2A42-9407-FB36-FA3392B36748}"/>
              </a:ext>
            </a:extLst>
          </p:cNvPr>
          <p:cNvSpPr/>
          <p:nvPr/>
        </p:nvSpPr>
        <p:spPr>
          <a:xfrm>
            <a:off x="497479" y="4018062"/>
            <a:ext cx="11197043" cy="1485980"/>
          </a:xfrm>
          <a:prstGeom prst="rect">
            <a:avLst/>
          </a:prstGeom>
          <a:solidFill>
            <a:schemeClr val="bg1"/>
          </a:solidFill>
          <a:ln w="28575">
            <a:solidFill>
              <a:srgbClr val="BBBD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600" dirty="0">
                <a:solidFill>
                  <a:srgbClr val="1E365E"/>
                </a:solidFill>
                <a:latin typeface="Open Sans Light" panose="020B0306030504020204" pitchFamily="34" charset="0"/>
                <a:ea typeface="Open Sans Light" panose="020B0306030504020204" pitchFamily="34" charset="0"/>
                <a:cs typeface="Open Sans Light" panose="020B0306030504020204" pitchFamily="34" charset="0"/>
              </a:rPr>
            </a:br>
            <a:r>
              <a:rPr lang="en-GB" sz="1600" dirty="0">
                <a:solidFill>
                  <a:srgbClr val="1E365E"/>
                </a:solidFill>
                <a:latin typeface="Open Sans Light" panose="020B0306030504020204" pitchFamily="34" charset="0"/>
                <a:ea typeface="Open Sans Light" panose="020B0306030504020204" pitchFamily="34" charset="0"/>
                <a:cs typeface="Open Sans Light" panose="020B0306030504020204" pitchFamily="34" charset="0"/>
              </a:rPr>
              <a:t>“LEAP creates this greater awareness, this greater control over your content and this greater ability</a:t>
            </a:r>
            <a:br>
              <a:rPr lang="en-GB" sz="1600" dirty="0">
                <a:solidFill>
                  <a:srgbClr val="1E365E"/>
                </a:solidFill>
                <a:latin typeface="Open Sans Light" panose="020B0306030504020204" pitchFamily="34" charset="0"/>
                <a:ea typeface="Open Sans Light" panose="020B0306030504020204" pitchFamily="34" charset="0"/>
                <a:cs typeface="Open Sans Light" panose="020B0306030504020204" pitchFamily="34" charset="0"/>
              </a:rPr>
            </a:br>
            <a:r>
              <a:rPr lang="en-GB" sz="1600" dirty="0">
                <a:solidFill>
                  <a:srgbClr val="1E365E"/>
                </a:solidFill>
                <a:latin typeface="Open Sans Light" panose="020B0306030504020204" pitchFamily="34" charset="0"/>
                <a:ea typeface="Open Sans Light" panose="020B0306030504020204" pitchFamily="34" charset="0"/>
                <a:cs typeface="Open Sans Light" panose="020B0306030504020204" pitchFamily="34" charset="0"/>
              </a:rPr>
              <a:t>to reply to your clients in a much more timely fashion, because the information is available at the click of the button”</a:t>
            </a:r>
          </a:p>
          <a:p>
            <a:pPr algn="ctr"/>
            <a:endParaRPr lang="en-GB" sz="1600" i="1" dirty="0">
              <a:solidFill>
                <a:srgbClr val="1E365E"/>
              </a:solidFill>
              <a:latin typeface="Open Sans  "/>
            </a:endParaRPr>
          </a:p>
          <a:p>
            <a:pPr algn="ctr"/>
            <a:r>
              <a:rPr lang="en-GB" sz="1600" b="1" dirty="0">
                <a:solidFill>
                  <a:srgbClr val="1E365E"/>
                </a:solidFill>
                <a:latin typeface="Open Sans  "/>
              </a:rPr>
              <a:t>MP Moloney</a:t>
            </a:r>
          </a:p>
        </p:txBody>
      </p:sp>
      <p:sp>
        <p:nvSpPr>
          <p:cNvPr id="8" name="Rectangle 7">
            <a:extLst>
              <a:ext uri="{FF2B5EF4-FFF2-40B4-BE49-F238E27FC236}">
                <a16:creationId xmlns:a16="http://schemas.microsoft.com/office/drawing/2014/main" id="{09B784E8-EEE8-9B1A-CF34-27AD16450D9B}"/>
              </a:ext>
            </a:extLst>
          </p:cNvPr>
          <p:cNvSpPr/>
          <p:nvPr/>
        </p:nvSpPr>
        <p:spPr>
          <a:xfrm>
            <a:off x="7848600" y="1353958"/>
            <a:ext cx="3967424" cy="2371664"/>
          </a:xfrm>
          <a:prstGeom prst="rect">
            <a:avLst/>
          </a:prstGeom>
          <a:solidFill>
            <a:schemeClr val="bg1"/>
          </a:solidFill>
          <a:ln w="28575">
            <a:solidFill>
              <a:srgbClr val="FD9425"/>
            </a:solid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solidFill>
                  <a:srgbClr val="1E365E"/>
                </a:solidFill>
                <a:latin typeface="Open Sans Light" panose="020B0306030504020204" pitchFamily="34" charset="0"/>
                <a:ea typeface="Open Sans Light" panose="020B0306030504020204" pitchFamily="34" charset="0"/>
                <a:cs typeface="Open Sans Light" panose="020B0306030504020204" pitchFamily="34" charset="0"/>
              </a:rPr>
              <a:t>“Transitioning from paper to digital software can be quite daunting, it was very seamless, the training provided was excellent”</a:t>
            </a:r>
          </a:p>
          <a:p>
            <a:pPr algn="ctr"/>
            <a:endParaRPr lang="en-GB" sz="1600" i="1" dirty="0">
              <a:solidFill>
                <a:srgbClr val="1E365E"/>
              </a:solidFill>
              <a:latin typeface="Open Sans  "/>
            </a:endParaRPr>
          </a:p>
          <a:p>
            <a:pPr algn="ctr"/>
            <a:r>
              <a:rPr lang="en-GB" sz="1600" b="1" dirty="0">
                <a:solidFill>
                  <a:srgbClr val="1E365E"/>
                </a:solidFill>
                <a:latin typeface="Open Sans  "/>
              </a:rPr>
              <a:t>FSK Solicitors</a:t>
            </a:r>
          </a:p>
        </p:txBody>
      </p:sp>
      <p:grpSp>
        <p:nvGrpSpPr>
          <p:cNvPr id="18" name="Group 17">
            <a:extLst>
              <a:ext uri="{FF2B5EF4-FFF2-40B4-BE49-F238E27FC236}">
                <a16:creationId xmlns:a16="http://schemas.microsoft.com/office/drawing/2014/main" id="{F9F53347-0F14-5916-EA4A-B0FC5DF2CC7B}"/>
              </a:ext>
            </a:extLst>
          </p:cNvPr>
          <p:cNvGrpSpPr/>
          <p:nvPr/>
        </p:nvGrpSpPr>
        <p:grpSpPr>
          <a:xfrm>
            <a:off x="375976" y="1459729"/>
            <a:ext cx="2514600" cy="2371664"/>
            <a:chOff x="304800" y="1828800"/>
            <a:chExt cx="2438400" cy="2209800"/>
          </a:xfrm>
          <a:effectLst>
            <a:outerShdw blurRad="63500" sx="102000" sy="102000" algn="ctr" rotWithShape="0">
              <a:prstClr val="black">
                <a:alpha val="40000"/>
              </a:prstClr>
            </a:outerShdw>
          </a:effectLst>
        </p:grpSpPr>
        <p:sp>
          <p:nvSpPr>
            <p:cNvPr id="3" name="Rectangle 2">
              <a:extLst>
                <a:ext uri="{FF2B5EF4-FFF2-40B4-BE49-F238E27FC236}">
                  <a16:creationId xmlns:a16="http://schemas.microsoft.com/office/drawing/2014/main" id="{78D1670E-9E46-AE5E-6BA3-8EAC33E34BD3}"/>
                </a:ext>
              </a:extLst>
            </p:cNvPr>
            <p:cNvSpPr/>
            <p:nvPr/>
          </p:nvSpPr>
          <p:spPr>
            <a:xfrm>
              <a:off x="304800" y="1828800"/>
              <a:ext cx="2438400" cy="2209800"/>
            </a:xfrm>
            <a:prstGeom prst="rect">
              <a:avLst/>
            </a:prstGeom>
            <a:solidFill>
              <a:schemeClr val="bg1"/>
            </a:solidFill>
            <a:ln w="28575">
              <a:solidFill>
                <a:srgbClr val="1C3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 name="TextBox 3">
              <a:extLst>
                <a:ext uri="{FF2B5EF4-FFF2-40B4-BE49-F238E27FC236}">
                  <a16:creationId xmlns:a16="http://schemas.microsoft.com/office/drawing/2014/main" id="{97ADDAFC-395C-BDBA-2998-EC36405273FD}"/>
                </a:ext>
              </a:extLst>
            </p:cNvPr>
            <p:cNvSpPr txBox="1"/>
            <p:nvPr/>
          </p:nvSpPr>
          <p:spPr>
            <a:xfrm>
              <a:off x="396300" y="2046247"/>
              <a:ext cx="2255400" cy="1691950"/>
            </a:xfrm>
            <a:prstGeom prst="rect">
              <a:avLst/>
            </a:prstGeom>
            <a:noFill/>
          </p:spPr>
          <p:txBody>
            <a:bodyPr wrap="square" rtlCol="0">
              <a:spAutoFit/>
            </a:bodyPr>
            <a:lstStyle/>
            <a:p>
              <a:pPr algn="ctr"/>
              <a:r>
                <a:rPr lang="en-GB" sz="1600" dirty="0">
                  <a:solidFill>
                    <a:srgbClr val="1C365E"/>
                  </a:solidFill>
                  <a:latin typeface="Open Sans Light" panose="020B0306030504020204" pitchFamily="34" charset="0"/>
                  <a:ea typeface="Open Sans Light" panose="020B0306030504020204" pitchFamily="34" charset="0"/>
                  <a:cs typeface="Open Sans Light" panose="020B0306030504020204" pitchFamily="34" charset="0"/>
                </a:rPr>
                <a:t>“LEAP has become essential for the day to day running of our business”</a:t>
              </a:r>
            </a:p>
            <a:p>
              <a:pPr algn="ctr"/>
              <a:endParaRPr lang="en-GB" sz="1600" dirty="0">
                <a:solidFill>
                  <a:srgbClr val="1C365E"/>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600" b="1" dirty="0">
                  <a:solidFill>
                    <a:srgbClr val="1C365E"/>
                  </a:solidFill>
                  <a:latin typeface="Open Sans" panose="020B0606030504020204" pitchFamily="34" charset="0"/>
                  <a:ea typeface="Open Sans" panose="020B0606030504020204" pitchFamily="34" charset="0"/>
                  <a:cs typeface="Open Sans" panose="020B0606030504020204" pitchFamily="34" charset="0"/>
                </a:rPr>
                <a:t>Staunton Caulfield &amp; Co. Solicitors</a:t>
              </a:r>
            </a:p>
          </p:txBody>
        </p:sp>
      </p:grpSp>
      <p:pic>
        <p:nvPicPr>
          <p:cNvPr id="7" name="Picture 6" descr="A black background with white text&#10;&#10;Description automatically generated">
            <a:extLst>
              <a:ext uri="{FF2B5EF4-FFF2-40B4-BE49-F238E27FC236}">
                <a16:creationId xmlns:a16="http://schemas.microsoft.com/office/drawing/2014/main" id="{D88CF33E-18D4-B628-E97A-A4A830D9D7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6275292"/>
            <a:ext cx="1068962" cy="417981"/>
          </a:xfrm>
          <a:prstGeom prst="rect">
            <a:avLst/>
          </a:prstGeom>
        </p:spPr>
      </p:pic>
      <p:sp>
        <p:nvSpPr>
          <p:cNvPr id="9" name="Title 9">
            <a:extLst>
              <a:ext uri="{FF2B5EF4-FFF2-40B4-BE49-F238E27FC236}">
                <a16:creationId xmlns:a16="http://schemas.microsoft.com/office/drawing/2014/main" id="{F3EB966E-4969-A405-32FB-92BB3508E603}"/>
              </a:ext>
            </a:extLst>
          </p:cNvPr>
          <p:cNvSpPr txBox="1">
            <a:spLocks/>
          </p:cNvSpPr>
          <p:nvPr/>
        </p:nvSpPr>
        <p:spPr>
          <a:xfrm>
            <a:off x="622299" y="771908"/>
            <a:ext cx="7073201" cy="413703"/>
          </a:xfrm>
          <a:prstGeom prst="rect">
            <a:avLst/>
          </a:prstGeom>
        </p:spPr>
        <p:txBody>
          <a:bodyPr wrap="square" lIns="0" tIns="0" rIns="0" bIns="0">
            <a:spAutoFit/>
          </a:bodyPr>
          <a:lstStyle>
            <a:lvl1pPr>
              <a:defRPr sz="3000" b="0" i="0">
                <a:solidFill>
                  <a:srgbClr val="0061AA"/>
                </a:solidFill>
                <a:latin typeface="OpenSans-Light"/>
                <a:ea typeface="+mj-ea"/>
                <a:cs typeface="OpenSans-Light"/>
              </a:defRPr>
            </a:lvl1pPr>
          </a:lstStyle>
          <a:p>
            <a:pPr>
              <a:lnSpc>
                <a:spcPts val="3200"/>
              </a:lnSpc>
            </a:pPr>
            <a:r>
              <a:rPr lang="en-US" sz="3200" kern="0" dirty="0">
                <a:solidFill>
                  <a:srgbClr val="1E365E"/>
                </a:solidFill>
                <a:latin typeface="Open Sans" panose="020B0606030504020204" pitchFamily="34" charset="0"/>
                <a:ea typeface="Open Sans" panose="020B0606030504020204" pitchFamily="34" charset="0"/>
                <a:cs typeface="Open Sans" panose="020B0606030504020204" pitchFamily="34" charset="0"/>
              </a:rPr>
              <a:t>LEAP client testimonials</a:t>
            </a:r>
          </a:p>
        </p:txBody>
      </p:sp>
    </p:spTree>
    <p:extLst>
      <p:ext uri="{BB962C8B-B14F-4D97-AF65-F5344CB8AC3E}">
        <p14:creationId xmlns:p14="http://schemas.microsoft.com/office/powerpoint/2010/main" val="351680625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4CBDE3D19FB64C83E0944CFC096038" ma:contentTypeVersion="9" ma:contentTypeDescription="Create a new document." ma:contentTypeScope="" ma:versionID="1271e01c08f7954ec4e2362e769337a4">
  <xsd:schema xmlns:xsd="http://www.w3.org/2001/XMLSchema" xmlns:xs="http://www.w3.org/2001/XMLSchema" xmlns:p="http://schemas.microsoft.com/office/2006/metadata/properties" xmlns:ns3="995d9d9f-1d25-4608-a8ab-3359e04e4ce3" xmlns:ns4="6496b31d-e73f-4290-ab3f-2cc900a314df" targetNamespace="http://schemas.microsoft.com/office/2006/metadata/properties" ma:root="true" ma:fieldsID="c1b30c90af2a33f3f65dd8bf64226695" ns3:_="" ns4:_="">
    <xsd:import namespace="995d9d9f-1d25-4608-a8ab-3359e04e4ce3"/>
    <xsd:import namespace="6496b31d-e73f-4290-ab3f-2cc900a314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d9d9f-1d25-4608-a8ab-3359e04e4c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96b31d-e73f-4290-ab3f-2cc900a314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161F93-C87A-4CAF-B615-0CCE86FA669A}">
  <ds:schemaRefs>
    <ds:schemaRef ds:uri="http://purl.org/dc/terms/"/>
    <ds:schemaRef ds:uri="6496b31d-e73f-4290-ab3f-2cc900a314df"/>
    <ds:schemaRef ds:uri="http://schemas.microsoft.com/office/2006/documentManagement/types"/>
    <ds:schemaRef ds:uri="http://www.w3.org/XML/1998/namespace"/>
    <ds:schemaRef ds:uri="995d9d9f-1d25-4608-a8ab-3359e04e4ce3"/>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25BAFF5-E566-466C-A426-61ECDD62EDAE}">
  <ds:schemaRefs>
    <ds:schemaRef ds:uri="http://schemas.microsoft.com/sharepoint/v3/contenttype/forms"/>
  </ds:schemaRefs>
</ds:datastoreItem>
</file>

<file path=customXml/itemProps3.xml><?xml version="1.0" encoding="utf-8"?>
<ds:datastoreItem xmlns:ds="http://schemas.openxmlformats.org/officeDocument/2006/customXml" ds:itemID="{98C9A04E-6194-480C-8FD2-E5D245052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5d9d9f-1d25-4608-a8ab-3359e04e4ce3"/>
    <ds:schemaRef ds:uri="6496b31d-e73f-4290-ab3f-2cc900a314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7451</TotalTime>
  <Words>1436</Words>
  <Application>Microsoft Office PowerPoint</Application>
  <PresentationFormat>Widescreen</PresentationFormat>
  <Paragraphs>129</Paragraphs>
  <Slides>10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Calibri</vt:lpstr>
      <vt:lpstr>Open Sans</vt:lpstr>
      <vt:lpstr>Open Sans  </vt:lpstr>
      <vt:lpstr>Open Sans Light</vt:lpstr>
      <vt:lpstr>Open Sans SemiBold</vt:lpstr>
      <vt:lpstr>Open Sans SemiBold</vt:lpstr>
      <vt:lpstr>OpenSans-Light</vt:lpstr>
      <vt:lpstr>Wingdings</vt:lpstr>
      <vt:lpstr>Office Theme</vt:lpstr>
      <vt:lpstr>1_Office Theme</vt:lpstr>
      <vt:lpstr>PowerPoint Presentation</vt:lpstr>
      <vt:lpstr>PowerPoint Presentation</vt:lpstr>
      <vt:lpstr>PowerPoint Presentation</vt:lpstr>
      <vt:lpstr>Providing law firms a single source of truth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LEAP Legal Software?</dc:title>
  <dc:creator>LEAP0148</dc:creator>
  <cp:lastModifiedBy>Alex Esson</cp:lastModifiedBy>
  <cp:revision>175</cp:revision>
  <dcterms:created xsi:type="dcterms:W3CDTF">2021-08-16T18:32:56Z</dcterms:created>
  <dcterms:modified xsi:type="dcterms:W3CDTF">2024-02-09T11:55:48Z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2021-08-12T00:00:00Z</vt:filetime>
  </property>
  <property fmtid="{D5CDD505-2E9C-101B-9397-08002B2CF9AE}" pid="3" name="Creator">
    <vt:lpwstr>Adobe InDesign 16.3 (Windows)</vt:lpwstr>
  </property>
  <property fmtid="{D5CDD505-2E9C-101B-9397-08002B2CF9AE}" pid="4" name="LastSaved">
    <vt:filetime>2021-08-16T00:00:00Z</vt:filetime>
  </property>
  <property fmtid="{D5CDD505-2E9C-101B-9397-08002B2CF9AE}" pid="5" name="ContentTypeId">
    <vt:lpwstr>0x010100434CBDE3D19FB64C83E0944CFC096038</vt:lpwstr>
  </property>
</Properties>
</file>