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99B4-47E8-F0AF-2785-767C07BF8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E4DB6-22D6-6EF6-8733-B58F39E3C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7BE2-A373-EBBE-D0FE-FD94644C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7F43-7613-446F-B603-4127B65176BA}" type="datetimeFigureOut">
              <a:rPr lang="en-GB" smtClean="0"/>
              <a:t>11/02/2024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6D7FC-84F1-0DF5-AF33-272C4D95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46D18-57F2-FBD8-7BAF-B7BE0DDF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5FE-2BF1-4857-8E9C-1325450C26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14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69B9-9D92-80F3-A79A-51B352CD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54D59-1AD9-03AF-7DA1-4AAD7F3C9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85C44-90F3-C5F2-497A-4669CD93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7F43-7613-446F-B603-4127B65176BA}" type="datetimeFigureOut">
              <a:rPr lang="en-GB" smtClean="0"/>
              <a:t>11/02/2024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6E405-F28F-93AE-5162-89A4548A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B9147-1FFB-51B1-7F2F-017FE58B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5FE-2BF1-4857-8E9C-1325450C26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55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C1BE9-BF07-C653-84D8-79613CB3C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9C7FF-6B20-2A8F-D34F-908DB207F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4C01C-D009-0317-5203-0AE83BB8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7F43-7613-446F-B603-4127B65176BA}" type="datetimeFigureOut">
              <a:rPr lang="en-GB" smtClean="0"/>
              <a:t>11/02/2024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F26E1-704D-2BDF-7B93-BBE798A6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AE1EA-C831-42AA-CB55-2809D49C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5FE-2BF1-4857-8E9C-1325450C26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15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D635-A48D-B00E-C18E-E506957E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1A74D-7381-DAFA-FC5F-90B80D691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0B631-FFF7-B7CD-FDE3-60EA9478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7F43-7613-446F-B603-4127B65176BA}" type="datetimeFigureOut">
              <a:rPr lang="en-GB" smtClean="0"/>
              <a:t>11/02/2024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9CDB1-6E85-DA7A-0D90-B823E622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4C92F-1474-1AD2-6E0D-3E06D89F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5FE-2BF1-4857-8E9C-1325450C26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57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70460-4FD4-8F78-44C8-9F86F1B3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50978-B71C-598C-D829-6020DE35A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2448-BBBF-6FC8-8B91-957DB0A78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7F43-7613-446F-B603-4127B65176BA}" type="datetimeFigureOut">
              <a:rPr lang="en-GB" smtClean="0"/>
              <a:t>11/02/2024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7EDD3-36D0-91FD-0F36-6A4B107C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AE686-707E-AE2F-6D31-5EB1229B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5FE-2BF1-4857-8E9C-1325450C26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79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A9C3-7101-326F-0B22-0EBD324E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FE24B-EA55-8835-2E55-85E9E3132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026DD-79BA-3AF2-9B24-B352DD90D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E23D0-59F2-943C-4163-92C59F71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7F43-7613-446F-B603-4127B65176BA}" type="datetimeFigureOut">
              <a:rPr lang="en-GB" smtClean="0"/>
              <a:t>11/02/2024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C86F9-8E44-0CCE-7207-B053C50A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A70F2-4330-4014-B7AA-A043E272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5FE-2BF1-4857-8E9C-1325450C26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47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2F0B-BC9A-0FE8-8CCB-7B981783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5FAD0-B104-679C-5874-00B93AC8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F46D2-ADE6-D047-E94B-DDFA48BAC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E3C01-AC42-36D4-57F7-3D04A83EC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879035-2223-5974-D2C2-AACFECFFA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CC6110-2F62-E5BA-6409-21F0715F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7F43-7613-446F-B603-4127B65176BA}" type="datetimeFigureOut">
              <a:rPr lang="en-GB" smtClean="0"/>
              <a:t>11/02/2024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B8957-3282-60A6-BBA7-04AF5B30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DC8F7-E2AA-547E-FABF-7CB1B677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5FE-2BF1-4857-8E9C-1325450C26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51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1803-5A52-7B31-2121-BAD4A9AD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EA502-E890-0CAC-CC57-2727CD146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7F43-7613-446F-B603-4127B65176BA}" type="datetimeFigureOut">
              <a:rPr lang="en-GB" smtClean="0"/>
              <a:t>11/02/2024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45A9C-A50E-ED41-966D-ADE7C880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94F7E-DC1F-FFE2-8302-BE80D19D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5FE-2BF1-4857-8E9C-1325450C26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12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479ABB-61B1-A32B-5087-1EEEC4FB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7F43-7613-446F-B603-4127B65176BA}" type="datetimeFigureOut">
              <a:rPr lang="en-GB" smtClean="0"/>
              <a:t>11/02/2024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958F2-B7A9-BB47-545F-DFA7D067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F1B53-629B-DCAE-4457-6893FCE1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5FE-2BF1-4857-8E9C-1325450C26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7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08539-6A72-94A4-7B54-4AF65142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BCA8-B9A4-5102-AAC2-349FED44F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29EDA-1E62-3C7A-AFC4-7320FA8C3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07D23-20AD-D37B-1DB1-D3608662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7F43-7613-446F-B603-4127B65176BA}" type="datetimeFigureOut">
              <a:rPr lang="en-GB" smtClean="0"/>
              <a:t>11/02/2024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2BB1B-8794-F190-B231-7CC027AD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D5ED2-2D00-BB47-874E-A3902F60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5FE-2BF1-4857-8E9C-1325450C26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26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86F3-FD56-CE6B-902A-D35E2AF8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97DE90-E626-A476-2D3A-F9878EAEC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8CE94-8A25-674C-65F9-0A1DDE12E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A84E4-7C4D-4362-7724-4BD4D14E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7F43-7613-446F-B603-4127B65176BA}" type="datetimeFigureOut">
              <a:rPr lang="en-GB" smtClean="0"/>
              <a:t>11/02/2024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1EA13-962D-31A3-D5FF-1176A8AA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5F4D8-57A7-7FA1-653D-AC39675E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5FE-2BF1-4857-8E9C-1325450C26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37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FE63E-1502-7A57-F569-751D5306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8FD46-5803-C1CC-D27B-A41CA7A0C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23E50-B8EF-4222-564D-10D17EF1D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27F43-7613-446F-B603-4127B65176BA}" type="datetimeFigureOut">
              <a:rPr lang="en-GB" smtClean="0"/>
              <a:t>11/02/2024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EDDCA-8AA2-6F91-C995-251D05F86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6D358-7A90-D2D9-D3BF-8C572F9AF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115FE-2BF1-4857-8E9C-1325450C26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18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4B2AE301-8298-47C2-81FA-781BA50D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68DBE596-692C-4777-8933-9D5BB853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9C38783D-8606-4709-8C6F-69DE0EF81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665A2D8C-561A-4347-88E9-4D84CF7CA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77CB8EFE-31DC-44A2-A07E-FD84E8DA3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B6473FEC-46FF-4C7E-85BA-344E0365C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8C875950-A52D-453F-A602-3E58AD414E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0C10D9-C405-2735-6C9B-C1A175266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9175" y="1354819"/>
            <a:ext cx="5240881" cy="2411014"/>
          </a:xfrm>
        </p:spPr>
        <p:txBody>
          <a:bodyPr>
            <a:normAutofit/>
          </a:bodyPr>
          <a:lstStyle/>
          <a:p>
            <a:pPr algn="l"/>
            <a:r>
              <a:rPr lang="en-GB" sz="5600" dirty="0">
                <a:solidFill>
                  <a:schemeClr val="bg1"/>
                </a:solidFill>
              </a:rPr>
              <a:t>TUS Legal Technology Conference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EE3C-712B-9356-06F1-96EA493BB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46832"/>
            <a:ext cx="3497263" cy="1012778"/>
          </a:xfrm>
        </p:spPr>
        <p:txBody>
          <a:bodyPr>
            <a:normAutofit/>
          </a:bodyPr>
          <a:lstStyle/>
          <a:p>
            <a:pPr algn="l"/>
            <a:r>
              <a:rPr lang="en-GB" sz="1900" dirty="0">
                <a:solidFill>
                  <a:schemeClr val="bg1"/>
                </a:solidFill>
              </a:rPr>
              <a:t>Cormac Mc Carthy Solicitors Athenry</a:t>
            </a:r>
          </a:p>
          <a:p>
            <a:pPr algn="l"/>
            <a:r>
              <a:rPr lang="en-GB" sz="1900" dirty="0">
                <a:solidFill>
                  <a:schemeClr val="bg1"/>
                </a:solidFill>
              </a:rPr>
              <a:t>12 February 2024</a:t>
            </a:r>
          </a:p>
          <a:p>
            <a:pPr algn="l"/>
            <a:endParaRPr lang="en-GB" sz="1900" dirty="0">
              <a:solidFill>
                <a:schemeClr val="bg1"/>
              </a:solidFill>
            </a:endParaRPr>
          </a:p>
          <a:p>
            <a:pPr algn="l"/>
            <a:endParaRPr lang="en-GB" sz="1900" dirty="0">
              <a:solidFill>
                <a:schemeClr val="bg1"/>
              </a:solidFill>
            </a:endParaRPr>
          </a:p>
          <a:p>
            <a:pPr algn="l"/>
            <a:endParaRPr lang="en-GB" sz="1900" dirty="0">
              <a:solidFill>
                <a:schemeClr val="bg1"/>
              </a:solidFill>
            </a:endParaRPr>
          </a:p>
          <a:p>
            <a:pPr algn="l"/>
            <a:endParaRPr lang="en-GB" sz="1900" dirty="0">
              <a:solidFill>
                <a:schemeClr val="bg1"/>
              </a:solidFill>
            </a:endParaRPr>
          </a:p>
          <a:p>
            <a:pPr algn="l"/>
            <a:endParaRPr lang="en-GB" sz="1900" dirty="0">
              <a:solidFill>
                <a:schemeClr val="bg1"/>
              </a:solidFill>
            </a:endParaRPr>
          </a:p>
        </p:txBody>
      </p:sp>
      <p:pic>
        <p:nvPicPr>
          <p:cNvPr id="1028" name="Picture 4" descr="McCarthy Solicitors Galway">
            <a:extLst>
              <a:ext uri="{FF2B5EF4-FFF2-40B4-BE49-F238E27FC236}">
                <a16:creationId xmlns:a16="http://schemas.microsoft.com/office/drawing/2014/main" id="{85A1D9F9-F61D-6948-A4B2-8091CACBA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12" y="1354819"/>
            <a:ext cx="4397376" cy="27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McCarthy Solicitors Galway">
            <a:extLst>
              <a:ext uri="{FF2B5EF4-FFF2-40B4-BE49-F238E27FC236}">
                <a16:creationId xmlns:a16="http://schemas.microsoft.com/office/drawing/2014/main" id="{E8F811EB-5476-74D9-B739-7E0F24A24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6" descr="TUS home">
            <a:extLst>
              <a:ext uri="{FF2B5EF4-FFF2-40B4-BE49-F238E27FC236}">
                <a16:creationId xmlns:a16="http://schemas.microsoft.com/office/drawing/2014/main" id="{563663BD-E097-2947-3115-7BA8B3B737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25C20-28B8-9948-6836-A01434263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437" y="5922438"/>
            <a:ext cx="1820863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1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2FC30-DC31-B683-4C21-A79F0B36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921823"/>
            <a:ext cx="4937937" cy="1147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Small Firm Typical Third Party Agencies </a:t>
            </a:r>
          </a:p>
        </p:txBody>
      </p:sp>
      <p:sp>
        <p:nvSpPr>
          <p:cNvPr id="3136" name="Oval 3135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8" name="Freeform: Shape 3137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0" name="Freeform: Shape 3139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2" name="Freeform: Shape 3141">
            <a:extLst>
              <a:ext uri="{FF2B5EF4-FFF2-40B4-BE49-F238E27FC236}">
                <a16:creationId xmlns:a16="http://schemas.microsoft.com/office/drawing/2014/main" id="{DB6FE6A8-3E05-4C40-9190-B19BFD52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82" name="Picture 10" descr="Site-Logo-Directing-to-Homepage-Copy">
            <a:extLst>
              <a:ext uri="{FF2B5EF4-FFF2-40B4-BE49-F238E27FC236}">
                <a16:creationId xmlns:a16="http://schemas.microsoft.com/office/drawing/2014/main" id="{F4F33324-4DC5-1B10-02FF-BFBCC56BD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7535" y="689728"/>
            <a:ext cx="2091710" cy="61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4" name="Freeform: Shape 3143">
            <a:extLst>
              <a:ext uri="{FF2B5EF4-FFF2-40B4-BE49-F238E27FC236}">
                <a16:creationId xmlns:a16="http://schemas.microsoft.com/office/drawing/2014/main" id="{38315451-BA4E-4F56-BA8A-9CCCA5A0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46" name="Freeform: Shape 3145">
            <a:extLst>
              <a:ext uri="{FF2B5EF4-FFF2-40B4-BE49-F238E27FC236}">
                <a16:creationId xmlns:a16="http://schemas.microsoft.com/office/drawing/2014/main" id="{5665E03E-3504-4366-BFC7-0CDEDC63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9701" y="2547568"/>
            <a:ext cx="1591056" cy="1591056"/>
          </a:xfrm>
          <a:custGeom>
            <a:avLst/>
            <a:gdLst>
              <a:gd name="connsiteX0" fmla="*/ 795528 w 1591056"/>
              <a:gd name="connsiteY0" fmla="*/ 0 h 1591056"/>
              <a:gd name="connsiteX1" fmla="*/ 1591056 w 1591056"/>
              <a:gd name="connsiteY1" fmla="*/ 795528 h 1591056"/>
              <a:gd name="connsiteX2" fmla="*/ 795528 w 1591056"/>
              <a:gd name="connsiteY2" fmla="*/ 1591056 h 1591056"/>
              <a:gd name="connsiteX3" fmla="*/ 0 w 1591056"/>
              <a:gd name="connsiteY3" fmla="*/ 795528 h 1591056"/>
              <a:gd name="connsiteX4" fmla="*/ 795528 w 1591056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48" name="Oval 314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0" name="Freeform: Shape 3149">
            <a:extLst>
              <a:ext uri="{FF2B5EF4-FFF2-40B4-BE49-F238E27FC236}">
                <a16:creationId xmlns:a16="http://schemas.microsoft.com/office/drawing/2014/main" id="{A9A95DA0-8F7C-4AB7-B890-22075705D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799" y="468471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Patents of Precedence applications">
            <a:extLst>
              <a:ext uri="{FF2B5EF4-FFF2-40B4-BE49-F238E27FC236}">
                <a16:creationId xmlns:a16="http://schemas.microsoft.com/office/drawing/2014/main" id="{F6CE27F9-BACF-5AF9-0D72-F4B21F847F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0915" y="1005587"/>
            <a:ext cx="1778697" cy="177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2" name="Freeform: Shape 315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4" name="Freeform: Shape 3153">
            <a:extLst>
              <a:ext uri="{FF2B5EF4-FFF2-40B4-BE49-F238E27FC236}">
                <a16:creationId xmlns:a16="http://schemas.microsoft.com/office/drawing/2014/main" id="{E2193FF3-0731-4CB1-A0ED-1F3321A42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1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6" name="Picture 4" descr="Law Society of Ireland">
            <a:extLst>
              <a:ext uri="{FF2B5EF4-FFF2-40B4-BE49-F238E27FC236}">
                <a16:creationId xmlns:a16="http://schemas.microsoft.com/office/drawing/2014/main" id="{2468EE24-28B9-8B7B-D74A-48283029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0997" y="303879"/>
            <a:ext cx="1891978" cy="207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1CF703D-FE58-0B07-1897-9F28397C1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516" y="3429000"/>
            <a:ext cx="1683062" cy="27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nhanced Reporting Requirements - Revenue online events">
            <a:extLst>
              <a:ext uri="{FF2B5EF4-FFF2-40B4-BE49-F238E27FC236}">
                <a16:creationId xmlns:a16="http://schemas.microsoft.com/office/drawing/2014/main" id="{C80280A1-F2D6-5D02-9E04-9695242E2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8695" y="2876562"/>
            <a:ext cx="933068" cy="9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6" name="Freeform: Shape 3155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8" name="Freeform: Shape 3157">
            <a:extLst>
              <a:ext uri="{FF2B5EF4-FFF2-40B4-BE49-F238E27FC236}">
                <a16:creationId xmlns:a16="http://schemas.microsoft.com/office/drawing/2014/main" id="{A1CCC4E2-0E38-41AA-A1C5-DBB034387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8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8D1CCE6D-F61B-875F-2CD5-5C706552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3013" y="5132657"/>
            <a:ext cx="2052346" cy="11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Home">
            <a:extLst>
              <a:ext uri="{FF2B5EF4-FFF2-40B4-BE49-F238E27FC236}">
                <a16:creationId xmlns:a16="http://schemas.microsoft.com/office/drawing/2014/main" id="{9CBDB137-3F46-ACDC-9CAF-6F306A374F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72600" y="3276600"/>
            <a:ext cx="14668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816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30502-0E12-FD7E-98CA-6275F3FC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GB" sz="5600" b="1" dirty="0">
                <a:solidFill>
                  <a:schemeClr val="bg1"/>
                </a:solidFill>
              </a:rPr>
              <a:t>What a small practice teaches you regarding technology ?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AA4A8-13C4-2F76-DE65-CCD2E994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Case Management Systems ( Before / Current / After ….. Review) </a:t>
            </a:r>
          </a:p>
          <a:p>
            <a:r>
              <a:rPr lang="en-GB" sz="2000" dirty="0">
                <a:solidFill>
                  <a:schemeClr val="bg1"/>
                </a:solidFill>
              </a:rPr>
              <a:t>Budget Matters !</a:t>
            </a:r>
          </a:p>
          <a:p>
            <a:r>
              <a:rPr lang="en-GB" sz="2000" dirty="0">
                <a:solidFill>
                  <a:schemeClr val="bg1"/>
                </a:solidFill>
              </a:rPr>
              <a:t>Staff Profile Matters !!! Remote Working ? Consideration ? </a:t>
            </a:r>
          </a:p>
          <a:p>
            <a:r>
              <a:rPr lang="en-GB" sz="2000" dirty="0">
                <a:solidFill>
                  <a:schemeClr val="bg1"/>
                </a:solidFill>
              </a:rPr>
              <a:t>Regulation Requirements …………….new regulations for solicitors</a:t>
            </a:r>
          </a:p>
          <a:p>
            <a:r>
              <a:rPr lang="en-GB" sz="2000" dirty="0">
                <a:solidFill>
                  <a:schemeClr val="bg1"/>
                </a:solidFill>
              </a:rPr>
              <a:t>E Law , E Banking , E Marketing , E Employees (AI) </a:t>
            </a:r>
          </a:p>
          <a:p>
            <a:r>
              <a:rPr lang="en-GB" sz="2000" dirty="0">
                <a:solidFill>
                  <a:schemeClr val="bg1"/>
                </a:solidFill>
              </a:rPr>
              <a:t>E Client ? The question of a portal ?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………………. Commit To Your Commitment ! 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5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78" name="Rectangle 7377">
            <a:extLst>
              <a:ext uri="{FF2B5EF4-FFF2-40B4-BE49-F238E27FC236}">
                <a16:creationId xmlns:a16="http://schemas.microsoft.com/office/drawing/2014/main" id="{5BD16EAE-E3F3-43E8-8A47-D1F9C632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13CD2-8D65-3E16-4D6E-70162B26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399" y="1641752"/>
            <a:ext cx="6140450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	</a:t>
            </a:r>
          </a:p>
        </p:txBody>
      </p:sp>
      <p:pic>
        <p:nvPicPr>
          <p:cNvPr id="7170" name="Picture 2" descr="Image preview">
            <a:extLst>
              <a:ext uri="{FF2B5EF4-FFF2-40B4-BE49-F238E27FC236}">
                <a16:creationId xmlns:a16="http://schemas.microsoft.com/office/drawing/2014/main" id="{5BAC123F-429A-2249-6D5A-70B4458627C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5" r="1" b="18825"/>
          <a:stretch/>
        </p:blipFill>
        <p:spPr bwMode="auto">
          <a:xfrm>
            <a:off x="962025" y="305537"/>
            <a:ext cx="3286125" cy="34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cCarthy Solicitors Galway">
            <a:extLst>
              <a:ext uri="{FF2B5EF4-FFF2-40B4-BE49-F238E27FC236}">
                <a16:creationId xmlns:a16="http://schemas.microsoft.com/office/drawing/2014/main" id="{20D104D2-CF2E-5F5D-75C8-54C191681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025" y="3769795"/>
            <a:ext cx="3519431" cy="223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7D54B-CBDD-BA02-F9CA-9209850F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2400" y="3146400"/>
            <a:ext cx="6140450" cy="24543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algn="ctr"/>
            <a:r>
              <a:rPr lang="en-US" sz="6600" dirty="0">
                <a:solidFill>
                  <a:schemeClr val="bg1">
                    <a:alpha val="80000"/>
                  </a:schemeClr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06776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070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McCarthy Solicitors Galway">
            <a:extLst>
              <a:ext uri="{FF2B5EF4-FFF2-40B4-BE49-F238E27FC236}">
                <a16:creationId xmlns:a16="http://schemas.microsoft.com/office/drawing/2014/main" id="{88E28F7C-3ED4-D747-CAD7-94D9133D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018" y="346167"/>
            <a:ext cx="2502277" cy="15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5D9477-2719-3E7B-91E5-D7D0304F9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463" y="373970"/>
            <a:ext cx="2016831" cy="1530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CDCAC9-1A97-FB9C-BA8F-2E4B8E32F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885" y="346166"/>
            <a:ext cx="1918600" cy="1586329"/>
          </a:xfrm>
          <a:prstGeom prst="rect">
            <a:avLst/>
          </a:prstGeom>
        </p:spPr>
      </p:pic>
      <p:pic>
        <p:nvPicPr>
          <p:cNvPr id="2066" name="Picture 18" descr="See photos">
            <a:extLst>
              <a:ext uri="{FF2B5EF4-FFF2-40B4-BE49-F238E27FC236}">
                <a16:creationId xmlns:a16="http://schemas.microsoft.com/office/drawing/2014/main" id="{36E1E90B-E8F8-9D25-140A-E998B689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754" y="2639045"/>
            <a:ext cx="3082803" cy="15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9572A4-2E94-D496-A6C5-66AB7EDF3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89" y="5233394"/>
            <a:ext cx="3225770" cy="976947"/>
          </a:xfrm>
          <a:prstGeom prst="rect">
            <a:avLst/>
          </a:prstGeom>
        </p:spPr>
      </p:pic>
      <p:sp>
        <p:nvSpPr>
          <p:cNvPr id="2073" name="Rectangle 2072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31D57-5598-D451-B33A-3BA4F386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73" y="2892583"/>
            <a:ext cx="6868620" cy="10168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 Question  1 : What three words do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 lawyers most value ? 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75" name="Straight Connector 2074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Connector 2076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Straight Connector 2080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7597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Straight Connector 2082">
            <a:extLst>
              <a:ext uri="{FF2B5EF4-FFF2-40B4-BE49-F238E27FC236}">
                <a16:creationId xmlns:a16="http://schemas.microsoft.com/office/drawing/2014/main" id="{DDFDA711-2183-447C-AA6C-B1B564376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10875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D5FDEE1-118B-6505-C0AC-6273EE626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364512" y="346166"/>
            <a:ext cx="1011280" cy="1586323"/>
          </a:xfrm>
          <a:prstGeom prst="rect">
            <a:avLst/>
          </a:prstGeom>
        </p:spPr>
      </p:pic>
      <p:sp>
        <p:nvSpPr>
          <p:cNvPr id="11" name="AutoShape 16" descr="Solicitor. A Man of Deeds. A cartoon of a typical solicitor">
            <a:extLst>
              <a:ext uri="{FF2B5EF4-FFF2-40B4-BE49-F238E27FC236}">
                <a16:creationId xmlns:a16="http://schemas.microsoft.com/office/drawing/2014/main" id="{B9A1376D-7A54-5535-FEE7-6D6575289614}"/>
              </a:ext>
            </a:extLst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4485180" y="4101152"/>
            <a:ext cx="6868620" cy="20758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P_________, P_________, P________  !!!!!!</a:t>
            </a:r>
          </a:p>
        </p:txBody>
      </p:sp>
    </p:spTree>
    <p:extLst>
      <p:ext uri="{BB962C8B-B14F-4D97-AF65-F5344CB8AC3E}">
        <p14:creationId xmlns:p14="http://schemas.microsoft.com/office/powerpoint/2010/main" val="122292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727882-6A95-96D9-BA4F-0F2FB8FB0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070">
            <a:extLst>
              <a:ext uri="{FF2B5EF4-FFF2-40B4-BE49-F238E27FC236}">
                <a16:creationId xmlns:a16="http://schemas.microsoft.com/office/drawing/2014/main" id="{30193392-4F8C-329C-AAB3-D6ED80834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McCarthy Solicitors Galway">
            <a:extLst>
              <a:ext uri="{FF2B5EF4-FFF2-40B4-BE49-F238E27FC236}">
                <a16:creationId xmlns:a16="http://schemas.microsoft.com/office/drawing/2014/main" id="{E96DB8A8-EC13-1AF4-B53C-6C8CCB97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018" y="346167"/>
            <a:ext cx="2502277" cy="15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8A88FC-5905-784E-9FBD-B07594702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463" y="373970"/>
            <a:ext cx="2016831" cy="1530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AE11FE-56C7-F3C2-BE65-4D15CCCCB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885" y="346166"/>
            <a:ext cx="1918600" cy="1586329"/>
          </a:xfrm>
          <a:prstGeom prst="rect">
            <a:avLst/>
          </a:prstGeom>
        </p:spPr>
      </p:pic>
      <p:pic>
        <p:nvPicPr>
          <p:cNvPr id="2066" name="Picture 18" descr="See photos">
            <a:extLst>
              <a:ext uri="{FF2B5EF4-FFF2-40B4-BE49-F238E27FC236}">
                <a16:creationId xmlns:a16="http://schemas.microsoft.com/office/drawing/2014/main" id="{897F0B2F-4F7E-C5EB-BFAA-C0C462BB3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754" y="2639045"/>
            <a:ext cx="3082803" cy="15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13CE64-6AD8-D3EF-F31F-4FCF5B708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89" y="5233394"/>
            <a:ext cx="3225770" cy="976947"/>
          </a:xfrm>
          <a:prstGeom prst="rect">
            <a:avLst/>
          </a:prstGeom>
        </p:spPr>
      </p:pic>
      <p:sp>
        <p:nvSpPr>
          <p:cNvPr id="2073" name="Rectangle 2072">
            <a:extLst>
              <a:ext uri="{FF2B5EF4-FFF2-40B4-BE49-F238E27FC236}">
                <a16:creationId xmlns:a16="http://schemas.microsoft.com/office/drawing/2014/main" id="{DA137237-B966-97F4-9B35-6FB14EAA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F247B-853C-F157-1CA3-984960EF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73" y="2892583"/>
            <a:ext cx="6868620" cy="10168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 Question 1 : What three words do    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 Lawyers most value ? 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75" name="Straight Connector 2074">
            <a:extLst>
              <a:ext uri="{FF2B5EF4-FFF2-40B4-BE49-F238E27FC236}">
                <a16:creationId xmlns:a16="http://schemas.microsoft.com/office/drawing/2014/main" id="{D9045F49-8FD8-7CD3-CF0A-65012D4D5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Connector 2076">
            <a:extLst>
              <a:ext uri="{FF2B5EF4-FFF2-40B4-BE49-F238E27FC236}">
                <a16:creationId xmlns:a16="http://schemas.microsoft.com/office/drawing/2014/main" id="{E72B87A3-4BEA-CC7D-73F4-5A0B01C05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FA4A3215-4AB9-1B8F-0716-A09A13C4E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Straight Connector 2080">
            <a:extLst>
              <a:ext uri="{FF2B5EF4-FFF2-40B4-BE49-F238E27FC236}">
                <a16:creationId xmlns:a16="http://schemas.microsoft.com/office/drawing/2014/main" id="{04D01378-BAEA-FC1C-B1A5-82ECA88EB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7597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Straight Connector 2082">
            <a:extLst>
              <a:ext uri="{FF2B5EF4-FFF2-40B4-BE49-F238E27FC236}">
                <a16:creationId xmlns:a16="http://schemas.microsoft.com/office/drawing/2014/main" id="{3FE5FD51-4440-35D0-EAAA-A7013E130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10875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280002E-7C5F-DF2F-6C1C-3621CD8A1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364512" y="346166"/>
            <a:ext cx="1011280" cy="1586323"/>
          </a:xfrm>
          <a:prstGeom prst="rect">
            <a:avLst/>
          </a:prstGeom>
        </p:spPr>
      </p:pic>
      <p:sp>
        <p:nvSpPr>
          <p:cNvPr id="11" name="AutoShape 16" descr="Solicitor. A Man of Deeds. A cartoon of a typical solicitor">
            <a:extLst>
              <a:ext uri="{FF2B5EF4-FFF2-40B4-BE49-F238E27FC236}">
                <a16:creationId xmlns:a16="http://schemas.microsoft.com/office/drawing/2014/main" id="{A964D77C-7353-02B1-262C-1E78A0A40510}"/>
              </a:ext>
            </a:extLst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4485180" y="4101152"/>
            <a:ext cx="6868620" cy="20758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PERCEPTION , ---------- , PERCEPTION !</a:t>
            </a:r>
          </a:p>
        </p:txBody>
      </p:sp>
    </p:spTree>
    <p:extLst>
      <p:ext uri="{BB962C8B-B14F-4D97-AF65-F5344CB8AC3E}">
        <p14:creationId xmlns:p14="http://schemas.microsoft.com/office/powerpoint/2010/main" val="4143872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00632A-49D2-F5EB-7AB7-797B33DA6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070">
            <a:extLst>
              <a:ext uri="{FF2B5EF4-FFF2-40B4-BE49-F238E27FC236}">
                <a16:creationId xmlns:a16="http://schemas.microsoft.com/office/drawing/2014/main" id="{AC111BD1-66C9-ABAB-DB24-DDC1D5DF6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McCarthy Solicitors Galway">
            <a:extLst>
              <a:ext uri="{FF2B5EF4-FFF2-40B4-BE49-F238E27FC236}">
                <a16:creationId xmlns:a16="http://schemas.microsoft.com/office/drawing/2014/main" id="{16A16A95-88B2-F49A-0844-47C9908F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018" y="346167"/>
            <a:ext cx="2502277" cy="15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7CA7E3-837D-14D8-3899-FBFDEB0CD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463" y="373970"/>
            <a:ext cx="2016831" cy="1530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0B31FA-42B0-4BE0-3DB9-8E22DE2A6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885" y="346166"/>
            <a:ext cx="1918600" cy="1586329"/>
          </a:xfrm>
          <a:prstGeom prst="rect">
            <a:avLst/>
          </a:prstGeom>
        </p:spPr>
      </p:pic>
      <p:pic>
        <p:nvPicPr>
          <p:cNvPr id="2066" name="Picture 18" descr="See photos">
            <a:extLst>
              <a:ext uri="{FF2B5EF4-FFF2-40B4-BE49-F238E27FC236}">
                <a16:creationId xmlns:a16="http://schemas.microsoft.com/office/drawing/2014/main" id="{51C9DA32-29F3-B59D-2091-E77C38E3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754" y="2639045"/>
            <a:ext cx="3082803" cy="15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7DBDD5-4DEA-CFC5-210D-A214D9CED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89" y="5233394"/>
            <a:ext cx="3225770" cy="976947"/>
          </a:xfrm>
          <a:prstGeom prst="rect">
            <a:avLst/>
          </a:prstGeom>
        </p:spPr>
      </p:pic>
      <p:sp>
        <p:nvSpPr>
          <p:cNvPr id="2073" name="Rectangle 2072">
            <a:extLst>
              <a:ext uri="{FF2B5EF4-FFF2-40B4-BE49-F238E27FC236}">
                <a16:creationId xmlns:a16="http://schemas.microsoft.com/office/drawing/2014/main" id="{518C210F-B158-DD33-3F84-F4152EC26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16C7D-89D8-6B81-3F82-DF23355A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72" y="2920551"/>
            <a:ext cx="6868620" cy="10168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 Question 2 : What three words do    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 Lawyers use to describe how they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 see themselves in their market  ? 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75" name="Straight Connector 2074">
            <a:extLst>
              <a:ext uri="{FF2B5EF4-FFF2-40B4-BE49-F238E27FC236}">
                <a16:creationId xmlns:a16="http://schemas.microsoft.com/office/drawing/2014/main" id="{B64A38C0-0321-0661-F7D5-4361DAE39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Connector 2076">
            <a:extLst>
              <a:ext uri="{FF2B5EF4-FFF2-40B4-BE49-F238E27FC236}">
                <a16:creationId xmlns:a16="http://schemas.microsoft.com/office/drawing/2014/main" id="{B4907B96-4605-394F-DE39-F92DC01F0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0CA289F2-A0F1-B7D3-26C5-C8F232A1E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Straight Connector 2080">
            <a:extLst>
              <a:ext uri="{FF2B5EF4-FFF2-40B4-BE49-F238E27FC236}">
                <a16:creationId xmlns:a16="http://schemas.microsoft.com/office/drawing/2014/main" id="{1139B48C-3D5E-39D1-7D5A-3B5801563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7597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Straight Connector 2082">
            <a:extLst>
              <a:ext uri="{FF2B5EF4-FFF2-40B4-BE49-F238E27FC236}">
                <a16:creationId xmlns:a16="http://schemas.microsoft.com/office/drawing/2014/main" id="{7C83B9C3-9861-173F-634B-6B4ABFFC4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10875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D97469E-945E-6996-89FA-5C2753A70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364512" y="346166"/>
            <a:ext cx="1011280" cy="1586323"/>
          </a:xfrm>
          <a:prstGeom prst="rect">
            <a:avLst/>
          </a:prstGeom>
        </p:spPr>
      </p:pic>
      <p:sp>
        <p:nvSpPr>
          <p:cNvPr id="11" name="AutoShape 16" descr="Solicitor. A Man of Deeds. A cartoon of a typical solicitor">
            <a:extLst>
              <a:ext uri="{FF2B5EF4-FFF2-40B4-BE49-F238E27FC236}">
                <a16:creationId xmlns:a16="http://schemas.microsoft.com/office/drawing/2014/main" id="{3EC3B5AB-33C5-4D6B-B556-0E08F899CEAF}"/>
              </a:ext>
            </a:extLst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4485180" y="4101152"/>
            <a:ext cx="6868620" cy="20758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L__________ , L__________, L_________  ?</a:t>
            </a:r>
          </a:p>
        </p:txBody>
      </p:sp>
    </p:spTree>
    <p:extLst>
      <p:ext uri="{BB962C8B-B14F-4D97-AF65-F5344CB8AC3E}">
        <p14:creationId xmlns:p14="http://schemas.microsoft.com/office/powerpoint/2010/main" val="130803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8D9E69-8388-D5D2-50E9-20252273F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070">
            <a:extLst>
              <a:ext uri="{FF2B5EF4-FFF2-40B4-BE49-F238E27FC236}">
                <a16:creationId xmlns:a16="http://schemas.microsoft.com/office/drawing/2014/main" id="{B9C258CB-5A18-7264-5597-FD17560C5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McCarthy Solicitors Galway">
            <a:extLst>
              <a:ext uri="{FF2B5EF4-FFF2-40B4-BE49-F238E27FC236}">
                <a16:creationId xmlns:a16="http://schemas.microsoft.com/office/drawing/2014/main" id="{E2BCE005-5C0D-A24C-5F70-1320F4C3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018" y="346167"/>
            <a:ext cx="2502277" cy="15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75F4EC-B4E9-AE20-726C-493F40409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463" y="373970"/>
            <a:ext cx="2016831" cy="1530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CB1530-924F-9030-7A31-2A3F86F8F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885" y="346166"/>
            <a:ext cx="1918600" cy="1586329"/>
          </a:xfrm>
          <a:prstGeom prst="rect">
            <a:avLst/>
          </a:prstGeom>
        </p:spPr>
      </p:pic>
      <p:pic>
        <p:nvPicPr>
          <p:cNvPr id="2066" name="Picture 18" descr="See photos">
            <a:extLst>
              <a:ext uri="{FF2B5EF4-FFF2-40B4-BE49-F238E27FC236}">
                <a16:creationId xmlns:a16="http://schemas.microsoft.com/office/drawing/2014/main" id="{9E7E11EC-7A02-F5F6-87BB-A583C51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754" y="2639045"/>
            <a:ext cx="3082803" cy="15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D77C5D-DA30-0B9E-D8E3-EBAC579B1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89" y="5233394"/>
            <a:ext cx="3225770" cy="976947"/>
          </a:xfrm>
          <a:prstGeom prst="rect">
            <a:avLst/>
          </a:prstGeom>
        </p:spPr>
      </p:pic>
      <p:sp>
        <p:nvSpPr>
          <p:cNvPr id="2073" name="Rectangle 2072">
            <a:extLst>
              <a:ext uri="{FF2B5EF4-FFF2-40B4-BE49-F238E27FC236}">
                <a16:creationId xmlns:a16="http://schemas.microsoft.com/office/drawing/2014/main" id="{6E0EDD95-7E58-8F94-1573-44354C73C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AA7B8-B228-AF40-620C-894FC2458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73" y="2892583"/>
            <a:ext cx="6868620" cy="10168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 Question 2 : What three words do    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 Lawyers use to describe how they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 see themselves in their market  ?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75" name="Straight Connector 2074">
            <a:extLst>
              <a:ext uri="{FF2B5EF4-FFF2-40B4-BE49-F238E27FC236}">
                <a16:creationId xmlns:a16="http://schemas.microsoft.com/office/drawing/2014/main" id="{42424BB8-F49E-6BF6-EE15-187E9B3C8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Connector 2076">
            <a:extLst>
              <a:ext uri="{FF2B5EF4-FFF2-40B4-BE49-F238E27FC236}">
                <a16:creationId xmlns:a16="http://schemas.microsoft.com/office/drawing/2014/main" id="{00BFF9FC-CA22-8F13-5517-C6F742CAC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82FE98D7-62C3-D870-2FBC-3DEEDCC34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Straight Connector 2080">
            <a:extLst>
              <a:ext uri="{FF2B5EF4-FFF2-40B4-BE49-F238E27FC236}">
                <a16:creationId xmlns:a16="http://schemas.microsoft.com/office/drawing/2014/main" id="{7ACAA3EB-7C57-CB70-4077-9B30BD390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7597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Straight Connector 2082">
            <a:extLst>
              <a:ext uri="{FF2B5EF4-FFF2-40B4-BE49-F238E27FC236}">
                <a16:creationId xmlns:a16="http://schemas.microsoft.com/office/drawing/2014/main" id="{AC2D9E91-E079-E331-838A-46D765B74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10875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AECE4CE-428A-D422-373C-8EF190B3B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364512" y="346166"/>
            <a:ext cx="1011280" cy="1586323"/>
          </a:xfrm>
          <a:prstGeom prst="rect">
            <a:avLst/>
          </a:prstGeom>
        </p:spPr>
      </p:pic>
      <p:sp>
        <p:nvSpPr>
          <p:cNvPr id="11" name="AutoShape 16" descr="Solicitor. A Man of Deeds. A cartoon of a typical solicitor">
            <a:extLst>
              <a:ext uri="{FF2B5EF4-FFF2-40B4-BE49-F238E27FC236}">
                <a16:creationId xmlns:a16="http://schemas.microsoft.com/office/drawing/2014/main" id="{05EA62BA-F9A5-FDEB-F21F-6FAB83A8B0F4}"/>
              </a:ext>
            </a:extLst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4485180" y="4101152"/>
            <a:ext cx="6868620" cy="20758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LOCATION  , ---------- , LOCATION !</a:t>
            </a:r>
          </a:p>
        </p:txBody>
      </p:sp>
    </p:spTree>
    <p:extLst>
      <p:ext uri="{BB962C8B-B14F-4D97-AF65-F5344CB8AC3E}">
        <p14:creationId xmlns:p14="http://schemas.microsoft.com/office/powerpoint/2010/main" val="4144692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C79E4-1216-0ED1-D4EB-5FB37B51D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070">
            <a:extLst>
              <a:ext uri="{FF2B5EF4-FFF2-40B4-BE49-F238E27FC236}">
                <a16:creationId xmlns:a16="http://schemas.microsoft.com/office/drawing/2014/main" id="{7D95B287-ADE6-9EE8-64EC-E5588AB2D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McCarthy Solicitors Galway">
            <a:extLst>
              <a:ext uri="{FF2B5EF4-FFF2-40B4-BE49-F238E27FC236}">
                <a16:creationId xmlns:a16="http://schemas.microsoft.com/office/drawing/2014/main" id="{4F63BEC5-E91C-49DD-EF74-3D8F6716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018" y="346167"/>
            <a:ext cx="2502277" cy="15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B1969-90BE-3FB5-0D58-F9BE30B8A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463" y="373970"/>
            <a:ext cx="2016831" cy="1530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B2C207-73FE-279C-61B5-487441851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885" y="346166"/>
            <a:ext cx="1918600" cy="1586329"/>
          </a:xfrm>
          <a:prstGeom prst="rect">
            <a:avLst/>
          </a:prstGeom>
        </p:spPr>
      </p:pic>
      <p:pic>
        <p:nvPicPr>
          <p:cNvPr id="2066" name="Picture 18" descr="See photos">
            <a:extLst>
              <a:ext uri="{FF2B5EF4-FFF2-40B4-BE49-F238E27FC236}">
                <a16:creationId xmlns:a16="http://schemas.microsoft.com/office/drawing/2014/main" id="{BA19E9B9-186B-064A-7FA3-F6046A75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754" y="2639045"/>
            <a:ext cx="3082803" cy="15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EC48B3-BB3D-E902-D238-F9D7236C6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89" y="5233394"/>
            <a:ext cx="3225770" cy="976947"/>
          </a:xfrm>
          <a:prstGeom prst="rect">
            <a:avLst/>
          </a:prstGeom>
        </p:spPr>
      </p:pic>
      <p:sp>
        <p:nvSpPr>
          <p:cNvPr id="2073" name="Rectangle 2072">
            <a:extLst>
              <a:ext uri="{FF2B5EF4-FFF2-40B4-BE49-F238E27FC236}">
                <a16:creationId xmlns:a16="http://schemas.microsoft.com/office/drawing/2014/main" id="{63FBDECB-CBA4-BC61-379A-E4E2AD99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5DBCC-57B5-68BE-35BB-FBB29572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73" y="2892583"/>
            <a:ext cx="6868620" cy="10168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>Question 3 : What three words do    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Lawyers use to describe how they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plan to use technology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to change their market location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and their perception  ?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75" name="Straight Connector 2074">
            <a:extLst>
              <a:ext uri="{FF2B5EF4-FFF2-40B4-BE49-F238E27FC236}">
                <a16:creationId xmlns:a16="http://schemas.microsoft.com/office/drawing/2014/main" id="{5F7D210D-4DD2-FF5F-95F0-437B7E19A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Connector 2076">
            <a:extLst>
              <a:ext uri="{FF2B5EF4-FFF2-40B4-BE49-F238E27FC236}">
                <a16:creationId xmlns:a16="http://schemas.microsoft.com/office/drawing/2014/main" id="{B1BB98AD-9A57-BE83-D30D-11399C692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959125B7-24F2-43E1-8865-B6262180E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Straight Connector 2080">
            <a:extLst>
              <a:ext uri="{FF2B5EF4-FFF2-40B4-BE49-F238E27FC236}">
                <a16:creationId xmlns:a16="http://schemas.microsoft.com/office/drawing/2014/main" id="{0376904E-BCDF-F4D8-080B-F267C577D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7597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Straight Connector 2082">
            <a:extLst>
              <a:ext uri="{FF2B5EF4-FFF2-40B4-BE49-F238E27FC236}">
                <a16:creationId xmlns:a16="http://schemas.microsoft.com/office/drawing/2014/main" id="{DF919E6C-44FD-1850-4D82-3D191C337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10875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0D650AB-73B0-7A9B-DBDD-42FF6EFF0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364512" y="346166"/>
            <a:ext cx="1011280" cy="1586323"/>
          </a:xfrm>
          <a:prstGeom prst="rect">
            <a:avLst/>
          </a:prstGeom>
        </p:spPr>
      </p:pic>
      <p:sp>
        <p:nvSpPr>
          <p:cNvPr id="11" name="AutoShape 16" descr="Solicitor. A Man of Deeds. A cartoon of a typical solicitor">
            <a:extLst>
              <a:ext uri="{FF2B5EF4-FFF2-40B4-BE49-F238E27FC236}">
                <a16:creationId xmlns:a16="http://schemas.microsoft.com/office/drawing/2014/main" id="{E6A67EE2-9129-987D-16BD-CD591383A488}"/>
              </a:ext>
            </a:extLst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4507172" y="4109321"/>
            <a:ext cx="6868620" cy="20758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N-, N-, N- !</a:t>
            </a:r>
          </a:p>
        </p:txBody>
      </p:sp>
    </p:spTree>
    <p:extLst>
      <p:ext uri="{BB962C8B-B14F-4D97-AF65-F5344CB8AC3E}">
        <p14:creationId xmlns:p14="http://schemas.microsoft.com/office/powerpoint/2010/main" val="1685446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A6B6B6-0AED-4DEE-8EAD-6EEF4F2C7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070">
            <a:extLst>
              <a:ext uri="{FF2B5EF4-FFF2-40B4-BE49-F238E27FC236}">
                <a16:creationId xmlns:a16="http://schemas.microsoft.com/office/drawing/2014/main" id="{5618448A-E308-9747-3651-EB5C716D3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McCarthy Solicitors Galway">
            <a:extLst>
              <a:ext uri="{FF2B5EF4-FFF2-40B4-BE49-F238E27FC236}">
                <a16:creationId xmlns:a16="http://schemas.microsoft.com/office/drawing/2014/main" id="{D9C697F3-89F7-558B-CE27-3A36A979C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018" y="346167"/>
            <a:ext cx="2502277" cy="15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8F24BA-758C-1443-B40A-BE20D07FF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463" y="373970"/>
            <a:ext cx="2016831" cy="1530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E4A1B7-E6B2-CB43-FF1B-6AC095A79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885" y="346166"/>
            <a:ext cx="1918600" cy="1586329"/>
          </a:xfrm>
          <a:prstGeom prst="rect">
            <a:avLst/>
          </a:prstGeom>
        </p:spPr>
      </p:pic>
      <p:pic>
        <p:nvPicPr>
          <p:cNvPr id="2066" name="Picture 18" descr="See photos">
            <a:extLst>
              <a:ext uri="{FF2B5EF4-FFF2-40B4-BE49-F238E27FC236}">
                <a16:creationId xmlns:a16="http://schemas.microsoft.com/office/drawing/2014/main" id="{4B93502B-247E-A645-0A14-EC531E2E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754" y="2639045"/>
            <a:ext cx="3082803" cy="15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52F5BD-A0AE-3159-7308-5010B7526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89" y="5233394"/>
            <a:ext cx="3225770" cy="976947"/>
          </a:xfrm>
          <a:prstGeom prst="rect">
            <a:avLst/>
          </a:prstGeom>
        </p:spPr>
      </p:pic>
      <p:sp>
        <p:nvSpPr>
          <p:cNvPr id="2073" name="Rectangle 2072">
            <a:extLst>
              <a:ext uri="{FF2B5EF4-FFF2-40B4-BE49-F238E27FC236}">
                <a16:creationId xmlns:a16="http://schemas.microsoft.com/office/drawing/2014/main" id="{41886E8C-ECD8-0F27-19AE-E12460F69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6BD2-0291-57D8-0721-72B0378F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73" y="2892583"/>
            <a:ext cx="6868620" cy="10168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>Question 3 : What three words do    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Lawyers use to describe how they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plan to change to use technology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to change their market location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and their perception  ?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75" name="Straight Connector 2074">
            <a:extLst>
              <a:ext uri="{FF2B5EF4-FFF2-40B4-BE49-F238E27FC236}">
                <a16:creationId xmlns:a16="http://schemas.microsoft.com/office/drawing/2014/main" id="{15CCC468-BDCA-F856-716C-519C05B8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Connector 2076">
            <a:extLst>
              <a:ext uri="{FF2B5EF4-FFF2-40B4-BE49-F238E27FC236}">
                <a16:creationId xmlns:a16="http://schemas.microsoft.com/office/drawing/2014/main" id="{D9945375-73CC-C3E6-6794-DDC53C57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B6167963-2A29-CAEC-31A8-5496D0A6F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Straight Connector 2080">
            <a:extLst>
              <a:ext uri="{FF2B5EF4-FFF2-40B4-BE49-F238E27FC236}">
                <a16:creationId xmlns:a16="http://schemas.microsoft.com/office/drawing/2014/main" id="{B564E7C0-0733-E609-6BC7-F7D0A9731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7597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Straight Connector 2082">
            <a:extLst>
              <a:ext uri="{FF2B5EF4-FFF2-40B4-BE49-F238E27FC236}">
                <a16:creationId xmlns:a16="http://schemas.microsoft.com/office/drawing/2014/main" id="{5FBF9125-63BD-B9C5-1A10-063E1CCB7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10875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827C5E7-DD4B-7720-9720-3E4FFC369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364512" y="346166"/>
            <a:ext cx="1011280" cy="1586323"/>
          </a:xfrm>
          <a:prstGeom prst="rect">
            <a:avLst/>
          </a:prstGeom>
        </p:spPr>
      </p:pic>
      <p:sp>
        <p:nvSpPr>
          <p:cNvPr id="11" name="AutoShape 16" descr="Solicitor. A Man of Deeds. A cartoon of a typical solicitor">
            <a:extLst>
              <a:ext uri="{FF2B5EF4-FFF2-40B4-BE49-F238E27FC236}">
                <a16:creationId xmlns:a16="http://schemas.microsoft.com/office/drawing/2014/main" id="{3B17B857-CAA3-6A11-605F-0EDDB404DBA0}"/>
              </a:ext>
            </a:extLst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4507172" y="4109321"/>
            <a:ext cx="6868620" cy="20758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FFFFFF"/>
                </a:solidFill>
              </a:rPr>
              <a:t>NO, NO , NO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7D74B-FA91-AB8B-6633-012F7C75FD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7189" y="4492814"/>
            <a:ext cx="16859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98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7B42-C076-7892-B8F0-E45B0BE4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Law Society Survey of Profession (Market Focus)</a:t>
            </a:r>
            <a:br>
              <a:rPr lang="en-GB" dirty="0"/>
            </a:br>
            <a:r>
              <a:rPr lang="en-GB" sz="2000" b="1" i="1" dirty="0"/>
              <a:t>Source : Law Society Gazette July 2023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514A786-67D0-CD7B-ED77-A12035BB63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34205"/>
            <a:ext cx="5095875" cy="414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7BFB37B-9222-9E90-2810-4D27FCC045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34205"/>
            <a:ext cx="5181600" cy="424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3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7698D-FD13-22E0-9007-1053B7C0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GB" sz="3400" dirty="0">
                <a:solidFill>
                  <a:schemeClr val="bg1"/>
                </a:solidFill>
              </a:rPr>
              <a:t>A Practice Growth Strategy ? </a:t>
            </a:r>
          </a:p>
        </p:txBody>
      </p:sp>
      <p:pic>
        <p:nvPicPr>
          <p:cNvPr id="6146" name="Picture 2" descr="Introducing the Legal Services Excellence Standard">
            <a:extLst>
              <a:ext uri="{FF2B5EF4-FFF2-40B4-BE49-F238E27FC236}">
                <a16:creationId xmlns:a16="http://schemas.microsoft.com/office/drawing/2014/main" id="{D18A18E5-EC61-83C5-0CB0-650B02B6F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6154" name="Freeform: Shape 615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155" name="Freeform: Shape 615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CA855-4E9E-245A-4697-895D3041B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fontAlgn="base">
              <a:buFont typeface="+mj-lt"/>
              <a:buAutoNum type="arabicPeriod"/>
            </a:pPr>
            <a:r>
              <a:rPr lang="en-IE" sz="1500" b="1" i="0" dirty="0">
                <a:solidFill>
                  <a:schemeClr val="bg1"/>
                </a:solidFill>
                <a:effectLst/>
                <a:latin typeface="Manrope"/>
              </a:rPr>
              <a:t>Understanding your Practice Performance</a:t>
            </a:r>
            <a:r>
              <a:rPr lang="en-IE" sz="1500" b="0" i="0" dirty="0">
                <a:solidFill>
                  <a:schemeClr val="bg1"/>
                </a:solidFill>
                <a:effectLst/>
                <a:latin typeface="Manrope"/>
              </a:rPr>
              <a:t>: How is your practice performing currently?</a:t>
            </a:r>
          </a:p>
          <a:p>
            <a:pPr fontAlgn="base">
              <a:buFont typeface="+mj-lt"/>
              <a:buAutoNum type="arabicPeriod"/>
            </a:pPr>
            <a:r>
              <a:rPr lang="en-IE" sz="1500" b="1" i="0" dirty="0">
                <a:solidFill>
                  <a:schemeClr val="bg1"/>
                </a:solidFill>
                <a:effectLst/>
                <a:latin typeface="Manrope"/>
              </a:rPr>
              <a:t>Client Profiling</a:t>
            </a:r>
            <a:r>
              <a:rPr lang="en-IE" sz="1500" b="0" i="0" dirty="0">
                <a:solidFill>
                  <a:schemeClr val="bg1"/>
                </a:solidFill>
                <a:effectLst/>
                <a:latin typeface="Manrope"/>
              </a:rPr>
              <a:t>: What is the profile of existing clients?</a:t>
            </a:r>
          </a:p>
          <a:p>
            <a:pPr fontAlgn="base">
              <a:buFont typeface="+mj-lt"/>
              <a:buAutoNum type="arabicPeriod"/>
            </a:pPr>
            <a:r>
              <a:rPr lang="en-IE" sz="1500" b="1" i="0" dirty="0">
                <a:solidFill>
                  <a:schemeClr val="bg1"/>
                </a:solidFill>
                <a:effectLst/>
                <a:latin typeface="Manrope"/>
              </a:rPr>
              <a:t>Market Analysis</a:t>
            </a:r>
            <a:r>
              <a:rPr lang="en-IE" sz="1500" b="0" i="0" dirty="0">
                <a:solidFill>
                  <a:schemeClr val="bg1"/>
                </a:solidFill>
                <a:effectLst/>
                <a:latin typeface="Manrope"/>
              </a:rPr>
              <a:t>: What are the important factors in the marketplace in which the practice operates?</a:t>
            </a:r>
          </a:p>
          <a:p>
            <a:pPr fontAlgn="base">
              <a:buFont typeface="+mj-lt"/>
              <a:buAutoNum type="arabicPeriod"/>
            </a:pPr>
            <a:r>
              <a:rPr lang="en-IE" sz="1500" b="1" i="0" dirty="0">
                <a:solidFill>
                  <a:schemeClr val="bg1"/>
                </a:solidFill>
                <a:effectLst/>
                <a:latin typeface="Manrope"/>
              </a:rPr>
              <a:t>Competitors Analysis</a:t>
            </a:r>
            <a:r>
              <a:rPr lang="en-IE" sz="1500" b="0" i="0" dirty="0">
                <a:solidFill>
                  <a:schemeClr val="bg1"/>
                </a:solidFill>
                <a:effectLst/>
                <a:latin typeface="Manrope"/>
              </a:rPr>
              <a:t>: How do competitors behave and what can your practice learn from them?</a:t>
            </a:r>
          </a:p>
          <a:p>
            <a:pPr fontAlgn="base">
              <a:buFont typeface="+mj-lt"/>
              <a:buAutoNum type="arabicPeriod"/>
            </a:pPr>
            <a:r>
              <a:rPr lang="en-IE" sz="1500" b="1" i="0" dirty="0">
                <a:solidFill>
                  <a:schemeClr val="bg1"/>
                </a:solidFill>
                <a:effectLst/>
                <a:latin typeface="Manrope"/>
              </a:rPr>
              <a:t>SWOT</a:t>
            </a:r>
            <a:r>
              <a:rPr lang="en-IE" sz="1500" b="0" i="0" dirty="0">
                <a:solidFill>
                  <a:schemeClr val="bg1"/>
                </a:solidFill>
                <a:effectLst/>
                <a:latin typeface="Manrope"/>
              </a:rPr>
              <a:t>: What are the strengths and weaknesses internal to the practice and the opportunities and threats external to the practice that are key to identifying and pursuing growth opportunities?</a:t>
            </a:r>
          </a:p>
          <a:p>
            <a:pPr fontAlgn="base">
              <a:buFont typeface="+mj-lt"/>
              <a:buAutoNum type="arabicPeriod"/>
            </a:pPr>
            <a:r>
              <a:rPr lang="en-IE" sz="1500" b="1" i="0" dirty="0">
                <a:solidFill>
                  <a:schemeClr val="bg1"/>
                </a:solidFill>
                <a:effectLst/>
                <a:latin typeface="Manrope"/>
              </a:rPr>
              <a:t>Growth Objectives</a:t>
            </a:r>
            <a:r>
              <a:rPr lang="en-IE" sz="1500" b="0" i="0" dirty="0">
                <a:solidFill>
                  <a:schemeClr val="bg1"/>
                </a:solidFill>
                <a:effectLst/>
                <a:latin typeface="Manrope"/>
              </a:rPr>
              <a:t>: Analyse the internal and external data and research that ambition does the practice have for growth in the next three years.</a:t>
            </a:r>
          </a:p>
          <a:p>
            <a:pPr fontAlgn="base">
              <a:buFont typeface="+mj-lt"/>
              <a:buAutoNum type="arabicPeriod"/>
            </a:pPr>
            <a:r>
              <a:rPr lang="en-IE" sz="1500" b="1" i="0" dirty="0">
                <a:solidFill>
                  <a:schemeClr val="bg1"/>
                </a:solidFill>
                <a:effectLst/>
                <a:latin typeface="Manrope"/>
              </a:rPr>
              <a:t>Action Planning</a:t>
            </a:r>
            <a:r>
              <a:rPr lang="en-IE" sz="1500" b="0" i="0" dirty="0">
                <a:solidFill>
                  <a:schemeClr val="bg1"/>
                </a:solidFill>
                <a:effectLst/>
                <a:latin typeface="Manrope"/>
              </a:rPr>
              <a:t>: What plan of action does the practice need to put into place in order to achieve its growth objectives?</a:t>
            </a:r>
          </a:p>
          <a:p>
            <a:endParaRPr lang="en-GB" sz="1500" dirty="0">
              <a:solidFill>
                <a:schemeClr val="bg1"/>
              </a:solidFill>
            </a:endParaRPr>
          </a:p>
        </p:txBody>
      </p:sp>
      <p:grpSp>
        <p:nvGrpSpPr>
          <p:cNvPr id="6157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158" name="Freeform: Shape 615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9" name="Freeform: Shape 615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0" name="Freeform: Shape 615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1" name="Freeform: Shape 616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2" name="Freeform: Shape 616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72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179</TotalTime>
  <Words>437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Manrope</vt:lpstr>
      <vt:lpstr>Office Theme</vt:lpstr>
      <vt:lpstr>TUS Legal Technology Conference </vt:lpstr>
      <vt:lpstr> Question  1 : What three words do   lawyers most value ?  </vt:lpstr>
      <vt:lpstr> Question 1 : What three words do       Lawyers most value ?  </vt:lpstr>
      <vt:lpstr> Question 2 : What three words do       Lawyers use to describe how they  see themselves in their market  ?  </vt:lpstr>
      <vt:lpstr> Question 2 : What three words do       Lawyers use to describe how they  see themselves in their market  ?</vt:lpstr>
      <vt:lpstr> Question 3 : What three words do       Lawyers use to describe how they  plan to use technology   to change their market location   and their perception  ?</vt:lpstr>
      <vt:lpstr> Question 3 : What three words do       Lawyers use to describe how they  plan to change to use technology   to change their market location   and their perception  ?</vt:lpstr>
      <vt:lpstr>Law Society Survey of Profession (Market Focus) Source : Law Society Gazette July 2023</vt:lpstr>
      <vt:lpstr>A Practice Growth Strategy ? </vt:lpstr>
      <vt:lpstr>Small Firm Typical Third Party Agencies </vt:lpstr>
      <vt:lpstr>What a small practice teaches you regarding technology ?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TUS Legal Technology Conference </dc:title>
  <dc:creator>Cormac McCarthy</dc:creator>
  <cp:lastModifiedBy>Cormac McCarthy</cp:lastModifiedBy>
  <cp:revision>10</cp:revision>
  <dcterms:created xsi:type="dcterms:W3CDTF">2024-02-11T18:32:34Z</dcterms:created>
  <dcterms:modified xsi:type="dcterms:W3CDTF">2024-02-11T21:31:40Z</dcterms:modified>
</cp:coreProperties>
</file>