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Hot-air balloons viewed from below against a blue sky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Close-up of the top of a hot-air balloon viewed from above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Hot-air balloons viewed from below against a blue sky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Hot-air balloons viewed from below against a blue sky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se-up of the top of a hot-air balloon viewed from above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-air balloon viewed from below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Hot-air balloons viewed from below against a blue sky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Redefining “Possession” in Law: Digital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1999437">
              <a:defRPr sz="9512" spc="-190"/>
            </a:pPr>
            <a:r>
              <a:t>Redefining “Possession” in Law: Digital</a:t>
            </a:r>
          </a:p>
          <a:p>
            <a:pPr defTabSz="1999437">
              <a:defRPr sz="9512" spc="-190"/>
            </a:pPr>
            <a:r>
              <a:t>Objects and Hegelian Personhood Theory</a:t>
            </a:r>
          </a:p>
        </p:txBody>
      </p:sp>
      <p:sp>
        <p:nvSpPr>
          <p:cNvPr id="173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Hegel and Mark-Mak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Hegel and Mark-Making</a:t>
            </a:r>
          </a:p>
        </p:txBody>
      </p:sp>
      <p:sp>
        <p:nvSpPr>
          <p:cNvPr id="211" name="Making a Mark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Making a Mark</a:t>
            </a:r>
          </a:p>
        </p:txBody>
      </p:sp>
      <p:sp>
        <p:nvSpPr>
          <p:cNvPr id="212" name="Hegel suggests that, by marking the property, an individual infuses their will into it and represents their intended possessory claim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Hegel suggests that, by marking the property, an individual infuses their will into it and represents their intended possessory claim. </a:t>
            </a:r>
          </a:p>
          <a:p>
            <a:r>
              <a:t>This is very much like a signature. </a:t>
            </a:r>
          </a:p>
          <a:p>
            <a:r>
              <a:t>In this respect, we could argue that a PIN works in the same way; as can we say putting our name into a piece of clothing. </a:t>
            </a:r>
          </a:p>
          <a:p>
            <a:r>
              <a:t>There is some representation of you put on a thing to mark it as your property.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odes and Contr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Codes and Control</a:t>
            </a:r>
          </a:p>
        </p:txBody>
      </p:sp>
      <p:sp>
        <p:nvSpPr>
          <p:cNvPr id="215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Bringing the two strands together, what can we see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Bringing the two strands together, what can we see?</a:t>
            </a:r>
          </a:p>
          <a:p>
            <a:r>
              <a:t>If we had a crypto-key for example, can we show control?</a:t>
            </a:r>
          </a:p>
          <a:p>
            <a:r>
              <a:t>We are excluding access to the assets from others (like in </a:t>
            </a:r>
            <a:r>
              <a:rPr i="1"/>
              <a:t>Ashby</a:t>
            </a:r>
            <a:r>
              <a:t>).</a:t>
            </a:r>
          </a:p>
          <a:p>
            <a:r>
              <a:t>As a result we can show control.</a:t>
            </a:r>
          </a:p>
          <a:p>
            <a:r>
              <a:t>We can also link this to a jurisprudential base in Hegel’s mark making. </a:t>
            </a:r>
          </a:p>
          <a:p>
            <a:r>
              <a:t>If we </a:t>
            </a:r>
            <a:r>
              <a:rPr i="1"/>
              <a:t>can </a:t>
            </a:r>
            <a:r>
              <a:t>prove these elements, then can we have bailment of certain intangibles?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Digital Assets and the Fu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Digital Assets and the Future</a:t>
            </a:r>
          </a:p>
        </p:txBody>
      </p:sp>
      <p:sp>
        <p:nvSpPr>
          <p:cNvPr id="219" name="Law Commission of England and Wales Report.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Law Commission of England and Wales Report. </a:t>
            </a:r>
          </a:p>
        </p:txBody>
      </p:sp>
      <p:sp>
        <p:nvSpPr>
          <p:cNvPr id="220" name="The Law Commission has mooted a new category of property known as “Digital Assets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Law Commission has mooted a new category of property known as “Digital Assets”</a:t>
            </a:r>
          </a:p>
          <a:p>
            <a:r>
              <a:t>These assets must be: composed of data; be independent of an individual, and; be rivalrous. </a:t>
            </a:r>
          </a:p>
          <a:p>
            <a:r>
              <a:t>It also addresses the concept of control, noting that the law is currently insufficiently nuanced to address market realities. </a:t>
            </a:r>
          </a:p>
          <a:p>
            <a:r>
              <a:t>I agree!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defining Posses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Redefining Possession</a:t>
            </a:r>
          </a:p>
        </p:txBody>
      </p:sp>
      <p:sp>
        <p:nvSpPr>
          <p:cNvPr id="223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This potential third category of property is potentially a good place to reconsider possession in respect of certain intangibles, particularly if we can redefine certain intangibles as specific data asset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This potential third category of property is potentially a good place to reconsider possession in respect of certain intangibles, particularly if we can redefine certain intangibles as specific data assets.</a:t>
            </a:r>
          </a:p>
          <a:p>
            <a:r>
              <a:rPr dirty="0"/>
              <a:t>Failing that, the law can redefine the concept of possession for certain assets with a mix of precedent, jurisprudence and creativity. </a:t>
            </a:r>
          </a:p>
          <a:p>
            <a:r>
              <a:rPr dirty="0"/>
              <a:t>I would also note that, while Hegelian Personality Theory has been </a:t>
            </a:r>
            <a:r>
              <a:rPr dirty="0" err="1"/>
              <a:t>utilised</a:t>
            </a:r>
            <a:r>
              <a:rPr dirty="0"/>
              <a:t> here, there are other jurisprudential arguments to support this idea including, </a:t>
            </a:r>
            <a:r>
              <a:rPr i="1" dirty="0"/>
              <a:t>inter alia, </a:t>
            </a:r>
            <a:r>
              <a:rPr lang="en-GB" dirty="0"/>
              <a:t>Lockean Property Theory, </a:t>
            </a:r>
            <a:r>
              <a:rPr dirty="0"/>
              <a:t>Utilitarianism and </a:t>
            </a:r>
            <a:r>
              <a:rPr dirty="0" err="1"/>
              <a:t>Posnerian</a:t>
            </a:r>
            <a:r>
              <a:rPr dirty="0"/>
              <a:t> Wealth </a:t>
            </a:r>
            <a:r>
              <a:rPr dirty="0" err="1"/>
              <a:t>Maximisation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Thank You!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You!</a:t>
            </a:r>
          </a:p>
        </p:txBody>
      </p:sp>
      <p:sp>
        <p:nvSpPr>
          <p:cNvPr id="228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ypes of Proper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Types of Property</a:t>
            </a:r>
          </a:p>
        </p:txBody>
      </p:sp>
      <p:sp>
        <p:nvSpPr>
          <p:cNvPr id="176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Chose in Possession - I.E Properties that we can actually, physically posses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Chose in Possession - I.E Properties that we can actually, physically possess.</a:t>
            </a:r>
          </a:p>
          <a:p>
            <a:r>
              <a:t>Chose in Action - Properties that can only be recognised and enforced via a legal action. </a:t>
            </a:r>
          </a:p>
          <a:p>
            <a:endParaRPr/>
          </a:p>
          <a:p>
            <a:r>
              <a:t>Why is this important?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This distinction is critical when considering how rights can be enforced by their “owners”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66927" indent="-566927" defTabSz="2267655">
              <a:spcBef>
                <a:spcPts val="4100"/>
              </a:spcBef>
              <a:defRPr sz="4464"/>
            </a:pPr>
            <a:r>
              <a:rPr dirty="0"/>
              <a:t>This distinction is critical when considering how rights can be enforced by their “owners”. 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rPr dirty="0"/>
              <a:t>A good example is in the realm of intermediated securities. 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rPr dirty="0"/>
              <a:t>Where an individual needs to hold property via a third party, intangibles must be held via trust. 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rPr dirty="0"/>
              <a:t>With trusts, the “owner” loses rights in their property to the trustee. </a:t>
            </a:r>
          </a:p>
        </p:txBody>
      </p:sp>
      <p:pic>
        <p:nvPicPr>
          <p:cNvPr id="181" name="Hot-air balloons viewed from below against a blue sky" descr="Hot-air balloons viewed from below against a blue sky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22309" r="12901"/>
          <a:stretch>
            <a:fillRect/>
          </a:stretch>
        </p:blipFill>
        <p:spPr>
          <a:xfrm>
            <a:off x="12192000" y="1263848"/>
            <a:ext cx="10916874" cy="11188205"/>
          </a:xfrm>
          <a:prstGeom prst="rect">
            <a:avLst/>
          </a:prstGeom>
        </p:spPr>
      </p:pic>
      <p:sp>
        <p:nvSpPr>
          <p:cNvPr id="182" name="Exercising R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Exercising Rights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lide bullet text"/>
          <p:cNvSpPr txBox="1">
            <a:spLocks noGrp="1"/>
          </p:cNvSpPr>
          <p:nvPr>
            <p:ph type="body" sz="half" idx="1"/>
          </p:nvPr>
        </p:nvSpPr>
        <p:spPr>
          <a:xfrm>
            <a:off x="1206500" y="3683000"/>
            <a:ext cx="9779000" cy="882189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In this case </a:t>
            </a:r>
            <a:r>
              <a:rPr lang="en-GB" dirty="0" err="1"/>
              <a:t>DNick</a:t>
            </a:r>
            <a:r>
              <a:rPr lang="en-GB" dirty="0"/>
              <a:t> Holdings was a company registered in England and listed in Germany whose shares were dematerialised and held through intermediaries, particularly BNY.</a:t>
            </a:r>
          </a:p>
          <a:p>
            <a:pPr marL="0" indent="0">
              <a:buNone/>
            </a:pPr>
            <a:r>
              <a:rPr lang="en-GB" dirty="0"/>
              <a:t>Wickeder purchased 75% of the shares, allowing them to pass the special resolution to delist the company.</a:t>
            </a:r>
          </a:p>
          <a:p>
            <a:pPr marL="0" indent="0">
              <a:buNone/>
            </a:pPr>
            <a:r>
              <a:rPr lang="en-GB" dirty="0"/>
              <a:t>Three minority shareholders (as together they only held about 6% of the shares) attempted to utilise s98 CA 2006 to reverse the decision to delist.</a:t>
            </a:r>
          </a:p>
          <a:p>
            <a:pPr marL="0" indent="0">
              <a:buNone/>
            </a:pPr>
            <a:r>
              <a:rPr lang="en-GB" dirty="0"/>
              <a:t>But there were two problems:</a:t>
            </a:r>
          </a:p>
          <a:p>
            <a:pPr marL="457200" indent="-457200">
              <a:buAutoNum type="arabicParenR"/>
            </a:pPr>
            <a:r>
              <a:rPr lang="en-GB" dirty="0"/>
              <a:t>They weren’t counted as members as only those registered on the company books were shareholders (that was BNY);</a:t>
            </a:r>
          </a:p>
          <a:p>
            <a:pPr marL="457200" indent="-457200">
              <a:buAutoNum type="arabicParenR"/>
            </a:pPr>
            <a:r>
              <a:rPr lang="en-GB" dirty="0"/>
              <a:t>You could only use s98 if you voted against the motions, but as BNY was the shareholder and they voted for it, s98 was not usable.</a:t>
            </a:r>
          </a:p>
        </p:txBody>
      </p:sp>
      <p:pic>
        <p:nvPicPr>
          <p:cNvPr id="186" name="Hot-air balloons viewed from below against a blue sky" descr="Hot-air balloons viewed from below against a blue sky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22309" r="12901"/>
          <a:stretch>
            <a:fillRect/>
          </a:stretch>
        </p:blipFill>
        <p:spPr>
          <a:xfrm>
            <a:off x="12192000" y="1263848"/>
            <a:ext cx="10916874" cy="11188205"/>
          </a:xfrm>
          <a:prstGeom prst="rect">
            <a:avLst/>
          </a:prstGeom>
        </p:spPr>
      </p:pic>
      <p:sp>
        <p:nvSpPr>
          <p:cNvPr id="187" name="Wickeder [2013] EWCH 68 (Ch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536153">
              <a:defRPr sz="5355" i="1" spc="-107"/>
            </a:pPr>
            <a:r>
              <a:rPr dirty="0"/>
              <a:t>Wickeder </a:t>
            </a:r>
            <a:r>
              <a:rPr i="0" dirty="0"/>
              <a:t>[2013] EWCH 68 (Ch)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Clearly, this posses an issue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Clearly, this posses an issue. </a:t>
            </a:r>
          </a:p>
          <a:p>
            <a:r>
              <a:t>If we can only utilise trust for intangibles, then where does that leave other digital assets?</a:t>
            </a:r>
          </a:p>
          <a:p>
            <a:r>
              <a:t>Indeed, why can’t bailment be used?</a:t>
            </a:r>
          </a:p>
          <a:p>
            <a:r>
              <a:t>Simply, this is down to possession of intangibles. </a:t>
            </a:r>
          </a:p>
        </p:txBody>
      </p:sp>
      <p:pic>
        <p:nvPicPr>
          <p:cNvPr id="191" name="Hot-air balloons viewed from below against a blue sky" descr="Hot-air balloons viewed from below against a blue sky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22309" r="12901"/>
          <a:stretch>
            <a:fillRect/>
          </a:stretch>
        </p:blipFill>
        <p:spPr>
          <a:xfrm>
            <a:off x="12192000" y="1263848"/>
            <a:ext cx="10916874" cy="11188205"/>
          </a:xfrm>
          <a:prstGeom prst="rect">
            <a:avLst/>
          </a:prstGeom>
        </p:spPr>
      </p:pic>
      <p:sp>
        <p:nvSpPr>
          <p:cNvPr id="192" name="Wickeder (cont.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Wickeder </a:t>
            </a:r>
            <a:r>
              <a:rPr i="0"/>
              <a:t>(cont.)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What is Possessio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Possession?</a:t>
            </a:r>
          </a:p>
        </p:txBody>
      </p:sp>
      <p:sp>
        <p:nvSpPr>
          <p:cNvPr id="195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According to the law of England and Wales, possession require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999437">
              <a:spcBef>
                <a:spcPts val="3600"/>
              </a:spcBef>
              <a:buSzTx/>
              <a:buNone/>
              <a:defRPr sz="3936"/>
            </a:pPr>
            <a:r>
              <a:t>According to the law of England and Wales, possession requires:</a:t>
            </a:r>
          </a:p>
          <a:p>
            <a:pPr marL="0" indent="0" defTabSz="1999437">
              <a:spcBef>
                <a:spcPts val="3600"/>
              </a:spcBef>
              <a:buSzTx/>
              <a:buNone/>
              <a:defRPr sz="3936"/>
            </a:pPr>
            <a:r>
              <a:t>1) An intention to possess (</a:t>
            </a:r>
            <a:r>
              <a:rPr i="1"/>
              <a:t>animus possidendi</a:t>
            </a:r>
            <a:r>
              <a:t>), and;</a:t>
            </a:r>
          </a:p>
          <a:p>
            <a:pPr marL="0" indent="0" defTabSz="1999437">
              <a:spcBef>
                <a:spcPts val="3600"/>
              </a:spcBef>
              <a:buSzTx/>
              <a:buNone/>
              <a:defRPr sz="3936"/>
            </a:pPr>
            <a:r>
              <a:t>2) Actual possession (</a:t>
            </a:r>
            <a:r>
              <a:rPr i="1"/>
              <a:t>De Facto Possession</a:t>
            </a:r>
            <a:r>
              <a:t>)</a:t>
            </a:r>
          </a:p>
          <a:p>
            <a:pPr marL="0" indent="0" defTabSz="1999437">
              <a:spcBef>
                <a:spcPts val="3600"/>
              </a:spcBef>
              <a:buSzTx/>
              <a:buNone/>
              <a:defRPr sz="3936"/>
            </a:pPr>
            <a:endParaRPr/>
          </a:p>
          <a:p>
            <a:pPr marL="0" indent="0" defTabSz="1999437">
              <a:spcBef>
                <a:spcPts val="3600"/>
              </a:spcBef>
              <a:buSzTx/>
              <a:buNone/>
              <a:defRPr sz="3936"/>
            </a:pPr>
            <a:r>
              <a:t>Intention is an easy one to rectify. </a:t>
            </a:r>
          </a:p>
          <a:p>
            <a:pPr marL="0" indent="0" defTabSz="1999437">
              <a:spcBef>
                <a:spcPts val="3600"/>
              </a:spcBef>
              <a:buSzTx/>
              <a:buNone/>
              <a:defRPr sz="3936" i="1"/>
            </a:pPr>
            <a:r>
              <a:t>Actual</a:t>
            </a:r>
            <a:r>
              <a:rPr i="0"/>
              <a:t> possession is where digital assets run into problems - bailment is limited only to tangibles!</a:t>
            </a:r>
          </a:p>
          <a:p>
            <a:pPr marL="0" indent="0" defTabSz="1999437">
              <a:spcBef>
                <a:spcPts val="3600"/>
              </a:spcBef>
              <a:buSzTx/>
              <a:buNone/>
              <a:defRPr sz="3936"/>
            </a:pPr>
            <a:endParaRPr i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What is Possession? (Cont.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Possession? (Cont.)</a:t>
            </a:r>
          </a:p>
        </p:txBody>
      </p:sp>
      <p:sp>
        <p:nvSpPr>
          <p:cNvPr id="19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The question that remains is whether we can demonstrate possession of an intangible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question that remains is whether we can demonstrate possession of an intangible?</a:t>
            </a:r>
          </a:p>
          <a:p>
            <a:r>
              <a:t>Perhaps not historically (how can you ‘possess’ an action?)</a:t>
            </a:r>
          </a:p>
          <a:p>
            <a:r>
              <a:t>But what about electronic and digital assets?</a:t>
            </a:r>
          </a:p>
          <a:p>
            <a:r>
              <a:t>And if we can “possess” them, how can we show it?</a:t>
            </a:r>
          </a:p>
          <a:p>
            <a:r>
              <a:t>I argue there are two points to consider: showing “control” and considering the jurisprudence of property rights.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he Element of Contr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Element of Control</a:t>
            </a:r>
          </a:p>
        </p:txBody>
      </p:sp>
      <p:sp>
        <p:nvSpPr>
          <p:cNvPr id="203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The concept of possession boils down to the ability to control access to the property by third parti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concept of possession boils down to the ability to control access to the property by third parties. </a:t>
            </a:r>
          </a:p>
          <a:p>
            <a:r>
              <a:t>A great example in bailment is </a:t>
            </a:r>
            <a:r>
              <a:rPr i="1"/>
              <a:t>Ashby v Tolhurst </a:t>
            </a:r>
            <a:r>
              <a:t>[1937] 2 KB 242 (CA)</a:t>
            </a:r>
          </a:p>
          <a:p>
            <a:r>
              <a:t>In this case, control was shown by the possession of a car key. </a:t>
            </a:r>
          </a:p>
          <a:p>
            <a:r>
              <a:t>The possession of the car key allowed access to the property, and be default excluded access to other parties. </a:t>
            </a:r>
          </a:p>
          <a:p>
            <a:r>
              <a:t>Can this principle be transposed into digital property? (Hold that thought!)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Hegel and Mark-Mak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Hegel and Mark-Making</a:t>
            </a:r>
          </a:p>
        </p:txBody>
      </p:sp>
      <p:sp>
        <p:nvSpPr>
          <p:cNvPr id="207" name="Jurisprudence of property right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Jurisprudence of property rights</a:t>
            </a:r>
          </a:p>
        </p:txBody>
      </p:sp>
      <p:sp>
        <p:nvSpPr>
          <p:cNvPr id="208" name="Hegel was concerned with asserting property rights in order to promote each individual’s free-will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Hegel was concerned with asserting property rights in order to promote each individual’s free-will. </a:t>
            </a:r>
          </a:p>
          <a:p>
            <a:r>
              <a:t>Hence, his theory is known as the “Personality Theory of Property”. </a:t>
            </a:r>
          </a:p>
          <a:p>
            <a:r>
              <a:t>His work, </a:t>
            </a:r>
            <a:r>
              <a:rPr i="1"/>
              <a:t>The Philosophy of Right</a:t>
            </a:r>
            <a:r>
              <a:t>, outlines three ways that an individual can create property rights: grasping; forming, and; marking. </a:t>
            </a:r>
          </a:p>
          <a:p>
            <a:r>
              <a:t>Marking is critical here.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Microsoft Macintosh PowerPoint</Application>
  <PresentationFormat>Custom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Helvetica Neue</vt:lpstr>
      <vt:lpstr>Helvetica Neue Medium</vt:lpstr>
      <vt:lpstr>30_BasicColor</vt:lpstr>
      <vt:lpstr>Redefining “Possession” in Law: Digital Objects and Hegelian Personhood Theory</vt:lpstr>
      <vt:lpstr>Types of Property</vt:lpstr>
      <vt:lpstr>Exercising Rights</vt:lpstr>
      <vt:lpstr>Wickeder [2013] EWCH 68 (Ch)</vt:lpstr>
      <vt:lpstr>Wickeder (cont.)</vt:lpstr>
      <vt:lpstr>What is Possession?</vt:lpstr>
      <vt:lpstr>What is Possession? (Cont.)</vt:lpstr>
      <vt:lpstr>The Element of Control</vt:lpstr>
      <vt:lpstr>Hegel and Mark-Making</vt:lpstr>
      <vt:lpstr>Hegel and Mark-Making</vt:lpstr>
      <vt:lpstr>Codes and Control</vt:lpstr>
      <vt:lpstr>Digital Assets and the Future</vt:lpstr>
      <vt:lpstr>Redefining Possession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Redefining “Possession” in Law: Digital Objects and Hegelian Personhood Theory</dc:title>
  <cp:lastModifiedBy>B T</cp:lastModifiedBy>
  <cp:revision>1</cp:revision>
  <dcterms:modified xsi:type="dcterms:W3CDTF">2024-02-08T20:02:22Z</dcterms:modified>
</cp:coreProperties>
</file>