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77" r:id="rId6"/>
    <p:sldId id="278" r:id="rId7"/>
    <p:sldId id="280" r:id="rId8"/>
    <p:sldId id="279" r:id="rId9"/>
    <p:sldId id="281" r:id="rId10"/>
    <p:sldId id="282" r:id="rId11"/>
    <p:sldId id="283" r:id="rId12"/>
    <p:sldId id="285" r:id="rId13"/>
    <p:sldId id="286" r:id="rId14"/>
    <p:sldId id="287" r:id="rId15"/>
  </p:sldIdLst>
  <p:sldSz cx="9144000" cy="5143500" type="screen16x9"/>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3"/>
    <p:restoredTop sz="39714" autoAdjust="0"/>
  </p:normalViewPr>
  <p:slideViewPr>
    <p:cSldViewPr snapToGrid="0" showGuides="1">
      <p:cViewPr varScale="1">
        <p:scale>
          <a:sx n="22" d="100"/>
          <a:sy n="22" d="100"/>
        </p:scale>
        <p:origin x="1596" y="24"/>
      </p:cViewPr>
      <p:guideLst>
        <p:guide orient="horz" pos="3239"/>
        <p:guide pos="519"/>
      </p:guideLst>
    </p:cSldViewPr>
  </p:slideViewPr>
  <p:notesTextViewPr>
    <p:cViewPr>
      <p:scale>
        <a:sx n="3" d="2"/>
        <a:sy n="3" d="2"/>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presentation considers whether the principle of open justice needs to be reconsidered in light of AI tools for judicial or other legal decision-making becoming increasingly prevalent in many jurisdictions. On the Columbian Constitutional Court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PretorIA</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an AI system is used for automating docket control of human rights cases.</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In Buenos Aires, a system called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Prometea</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drafts opinions on low-level criminal law cases.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In the US, the COMPAS recidivism risk tool generates a recidivism risk score that judges rely on to sentence criminals. In China, the judicial system has rapidly and enthusiastically integrated AI tools that play an integral role in assisting judges in determining liability and quantum in a range of different legal dispute types. Judges in Columbia, India, Pakistan and the UK have all relied on Chat GPT for drafting judgments. One UK Court of Appeal judge described ChatGPT as “jolly good”. </a:t>
            </a:r>
          </a:p>
          <a:p>
            <a:endParaRPr lang="en-GB" sz="1600" dirty="0">
              <a:effectLst/>
              <a:latin typeface="Calibri" panose="020F0502020204030204" pitchFamily="34" charset="0"/>
              <a:cs typeface="Times New Roman" panose="02020603050405020304" pitchFamily="18" charset="0"/>
            </a:endParaRPr>
          </a:p>
          <a:p>
            <a:r>
              <a:rPr lang="en-GB" sz="1600" dirty="0">
                <a:effectLst/>
                <a:latin typeface="Calibri" panose="020F0502020204030204" pitchFamily="34" charset="0"/>
                <a:cs typeface="Times New Roman" panose="02020603050405020304" pitchFamily="18" charset="0"/>
              </a:rPr>
              <a:t>I’m not here to talk about bias, discrimination, error in AI systems: only this: what does increased reliance on AI tools for legal decision-making mean for open justice? The crux of this piece is to consider whether open justice – the ideals of public scrutiny of the judicial process in open, public court – is dead in the era of AI, what can be done to ensure transparency and accountability in this new AI era. </a:t>
            </a:r>
            <a:endParaRPr lang="en-GB" sz="1600"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24201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get a risk score. And the judge then sentences based on this. </a:t>
            </a:r>
          </a:p>
          <a:p>
            <a:endParaRPr lang="en-US" sz="1600" dirty="0"/>
          </a:p>
          <a:p>
            <a:r>
              <a:rPr lang="en-US" sz="1600" dirty="0"/>
              <a:t>Here… big issue with the substance abuse and isolation. Not too many anger and “cognitive / behavioral” issues – press the button, happy days. </a:t>
            </a:r>
          </a:p>
          <a:p>
            <a:endParaRPr lang="en-US" sz="1600" dirty="0"/>
          </a:p>
          <a:p>
            <a:r>
              <a:rPr lang="en-US" sz="1600" dirty="0"/>
              <a:t>Is it constitutional? Yes, according to Wisconsin Supreme Court. The convicted criminal, Loomis,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argued a lack of transparency: I don’t know how the algorithm works because it is a trade secret belonging to Northpointe, therefore I cannot challenge its validity.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The court’s response: the judge doesn’t have to use it and retains discretion and b) this was not a situation in which some information is available to the judge but is not released to the defendant. Another way of looking at this is that the sentencing judge is just as much in the dark as the defendant as regards how precisely the algorithm crunches the numbers.</a:t>
            </a:r>
          </a:p>
          <a:p>
            <a:endParaRPr lang="en-US" sz="1600" dirty="0"/>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That is not open justice, and that is why, I suggest that algorithmic transparency (how the algorithm works) and explained decisions (an explanation of how the specific decision was arrived at): they ought to become part of the vocabulary of open justice into the future. And more precise rules ought to be set out to give these ideas effect.  </a:t>
            </a:r>
            <a:endParaRPr lang="en-US" sz="1600"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317733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AI tools for assisting judicial decision-making has the potential to make justice more efficient, and maybe even more fair. That depends on a whole host of factors, checks and balances, risk mitigation exercises etc. .</a:t>
            </a:r>
          </a:p>
          <a:p>
            <a:r>
              <a:rPr lang="en-IE" dirty="0"/>
              <a:t>I’ve only really reflected on one dimension: how we need to think about one particularly important conception of our legal systems, the principle of open justice, very </a:t>
            </a:r>
            <a:r>
              <a:rPr lang="en-IE" dirty="0" err="1"/>
              <a:t>very</a:t>
            </a:r>
            <a:r>
              <a:rPr lang="en-IE" dirty="0"/>
              <a:t> carefully. And how we need to enhance it to accommodate the proliferation of these systems into the judicial function. </a:t>
            </a:r>
          </a:p>
          <a:p>
            <a:r>
              <a:rPr lang="en-IE" dirty="0"/>
              <a:t>We can learn from psychologists: procedural justice is, at a raw, gut-instinct level, about transparency: about explaining the rules about how a system works (standards clarity) and giving explanations for outcomes. Giving people control over the process (which adversarial systems accommodate through legal submission) is also really critical. Explainable AI, a different disciplinary lens also talks about transparency by design and post-hoc explanations.</a:t>
            </a:r>
          </a:p>
          <a:p>
            <a:endParaRPr lang="en-IE" dirty="0"/>
          </a:p>
          <a:p>
            <a:r>
              <a:rPr lang="en-IE" dirty="0"/>
              <a:t>These are ideals espoused by AI ethicists and psychologists. Its time we learned from them, and thought about ways to enshrine them into the lawyers’ vocabulary to refresh the rules that underpin the principle of open justice.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81620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Lord </a:t>
            </a:r>
            <a:r>
              <a:rPr lang="en-IE" sz="1600" kern="100" dirty="0" err="1">
                <a:effectLst/>
                <a:latin typeface="Calibri" panose="020F0502020204030204" pitchFamily="34" charset="0"/>
                <a:ea typeface="Calibri" panose="020F0502020204030204" pitchFamily="34" charset="0"/>
                <a:cs typeface="Times New Roman" panose="02020603050405020304" pitchFamily="18" charset="0"/>
              </a:rPr>
              <a:t>Hewart’s</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aphorism on the requirement of open justice, that justice must be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seen to be done</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has endured over the decades. There are other expressions: “justice is not a cloistered virtue,” “[p]</a:t>
            </a:r>
            <a:r>
              <a:rPr lang="en-IE" sz="1600" kern="100" dirty="0" err="1">
                <a:effectLst/>
                <a:latin typeface="Calibri" panose="020F0502020204030204" pitchFamily="34" charset="0"/>
                <a:ea typeface="Calibri" panose="020F0502020204030204" pitchFamily="34" charset="0"/>
                <a:cs typeface="Times New Roman" panose="02020603050405020304" pitchFamily="18" charset="0"/>
              </a:rPr>
              <a:t>ublicity</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is the very soul of justice” … among others.</a:t>
            </a:r>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34225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This pervasive axiom enjoys constitutional status. It is a mainstay in international human rights instruments. It has evolved through case law to protect the publicity of justice initially in criminal cases, then in civil trials and other contexts. </a:t>
            </a:r>
            <a:endParaRPr lang="en-US" sz="1600"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340973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What rules flow from the principle of open justice?</a:t>
            </a:r>
          </a:p>
          <a:p>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There is some consensus: that judicial proceedings are conducted and decisions pronounced in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open public court</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that evidence is communicated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publicly</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and that fair and accurate reporting of judicial proceedings should not be interfered with.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Alongside commonly understood rules and caveats to them, there is a sustainable argument that the duty to give reasons for a judicial decision flows from the principle of open justice. Judges are expected to explain their thought processes (how they expended cognitive effort to arrive at their decisions. This isn’t just for the parties, this is for the public. And common law cannot develop without judges providing reasons for their decisions.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So, how do these rules fare - public justice in an open public court and the duty to give reasons – when AI is part of the process?</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352682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The concept of ‘public’ justice in ‘open public court’ has undoubtedly evolved. The COVID-19 pandemic shifted courts online.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There’s scope for justice to be realised in non-physical environments.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The idea here is that open public court allows for “public scrutiny” – that’s the rationale.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But can it really be said that the public can truly scrutinise justice when an AI tool is central to the process </a:t>
            </a:r>
            <a:r>
              <a:rPr lang="en-IE" sz="1600" kern="100">
                <a:effectLst/>
                <a:latin typeface="Calibri" panose="020F0502020204030204" pitchFamily="34" charset="0"/>
                <a:ea typeface="Calibri" panose="020F0502020204030204" pitchFamily="34" charset="0"/>
                <a:cs typeface="Times New Roman" panose="02020603050405020304" pitchFamily="18" charset="0"/>
              </a:rPr>
              <a:t>in assisting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judges in their judicial decision-making process.</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t>Inputting information into an AI tool, and then it providing an output recommending a legal decision is anathema, contradictory to the ideal of open, public court. </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That’s unsettling. So, as I’ll continue, we need to reconsider what we mean by public-facing justice and seek other values that can provide some level of trust and accountability through </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process transparency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p>
          <a:p>
            <a:endParaRPr lang="en-US" sz="1600" dirty="0"/>
          </a:p>
          <a:p>
            <a:endParaRPr lang="en-US" sz="1600" dirty="0"/>
          </a:p>
          <a:p>
            <a:endParaRPr lang="en-US" sz="1600" dirty="0"/>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379659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What about the duty to give reasons which, as I mentioned, is often seen as a rule that falls under the principle of open justice.</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If judges must provide reasons for their decisions as part of open justice, to date that has meant that their judgment must reflect an exercise of cognitive grunt work. Judicial reasoning has been described as a combination of “the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process of thought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by which a judge reaches a conclusion”. Another notes it requires “a variety of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cognitive techniques</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involving engaging in induction and analogy, and engaging in argumentation.” Others say “moral judgment” and a judge’s “own belief in the legitimacy” all comes into judicial reasoning.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Of course, AI systems do not operate a “process of thought” they do not adopt “cognitive techniques” they can’t engage in “moral judgment” or believe in their convictions. They simply rely on a vast database, algorithms and a deep neural network to assess the probability that a particular output is a correct one based on a particular input. </a:t>
            </a: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600" i="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Text judgments by AI will soon mimic human judgments. </a:t>
            </a:r>
            <a:r>
              <a:rPr lang="en-IE" sz="1600" i="0" kern="100" dirty="0">
                <a:effectLst/>
                <a:latin typeface="Calibri" panose="020F0502020204030204" pitchFamily="34" charset="0"/>
                <a:ea typeface="Calibri" panose="020F0502020204030204" pitchFamily="34" charset="0"/>
                <a:cs typeface="Times New Roman" panose="02020603050405020304" pitchFamily="18" charset="0"/>
              </a:rPr>
              <a:t>I’m not saying that’s a good thing. It’s just that it will happen. Soon.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But, of course, this is reasoning of a different kind. Van Der </a:t>
            </a:r>
            <a:r>
              <a:rPr lang="en-IE" sz="1600" kern="100" dirty="0" err="1">
                <a:effectLst/>
                <a:latin typeface="Calibri" panose="020F0502020204030204" pitchFamily="34" charset="0"/>
                <a:ea typeface="Calibri" panose="020F0502020204030204" pitchFamily="34" charset="0"/>
                <a:cs typeface="Times New Roman" panose="02020603050405020304" pitchFamily="18" charset="0"/>
              </a:rPr>
              <a:t>Haegen</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observes that this amounts to “</a:t>
            </a:r>
            <a:r>
              <a:rPr lang="en-GB" sz="1600" kern="100" dirty="0">
                <a:effectLst/>
                <a:latin typeface="Calibri" panose="020F0502020204030204" pitchFamily="34" charset="0"/>
                <a:ea typeface="Calibri" panose="020F0502020204030204" pitchFamily="34" charset="0"/>
                <a:cs typeface="Calibri" panose="020F0502020204030204" pitchFamily="34" charset="0"/>
              </a:rPr>
              <a:t>[r]</a:t>
            </a:r>
            <a:r>
              <a:rPr lang="en-GB" sz="1600" kern="100" dirty="0" err="1">
                <a:effectLst/>
                <a:latin typeface="Calibri" panose="020F0502020204030204" pitchFamily="34" charset="0"/>
                <a:ea typeface="Calibri" panose="020F0502020204030204" pitchFamily="34" charset="0"/>
                <a:cs typeface="Calibri" panose="020F0502020204030204" pitchFamily="34" charset="0"/>
              </a:rPr>
              <a:t>eplacing</a:t>
            </a:r>
            <a:r>
              <a:rPr lang="en-GB" sz="1600" kern="100" dirty="0">
                <a:effectLst/>
                <a:latin typeface="Calibri" panose="020F0502020204030204" pitchFamily="34" charset="0"/>
                <a:ea typeface="Calibri" panose="020F0502020204030204" pitchFamily="34" charset="0"/>
                <a:cs typeface="Calibri" panose="020F0502020204030204" pitchFamily="34" charset="0"/>
              </a:rPr>
              <a:t> human reasoning by algorithmic reasoning” that necessarily means that “correlation takes the place of causation” which “debases the value of legal rules: they are treated as mere factors in an algorithm”</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kern="100" dirty="0">
              <a:effectLst/>
              <a:latin typeface="Calibri" panose="020F0502020204030204" pitchFamily="34" charset="0"/>
              <a:ea typeface="Calibri" panose="020F0502020204030204" pitchFamily="34" charset="0"/>
              <a:cs typeface="Calibri" panose="020F0502020204030204" pitchFamily="34" charset="0"/>
            </a:endParaRPr>
          </a:p>
          <a:p>
            <a:r>
              <a:rPr lang="en-GB" sz="1600" kern="100" dirty="0">
                <a:effectLst/>
                <a:latin typeface="Calibri" panose="020F0502020204030204" pitchFamily="34" charset="0"/>
                <a:ea typeface="Calibri" panose="020F0502020204030204" pitchFamily="34" charset="0"/>
                <a:cs typeface="Calibri" panose="020F0502020204030204" pitchFamily="34" charset="0"/>
              </a:rPr>
              <a:t>Should we be pragmatic: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Volokh offers a pragmatic perspective, asking whether those in dispute should “consider the output, not the method” and contends that [“</a:t>
            </a:r>
            <a:r>
              <a:rPr lang="en-IE" sz="16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]f a system reliably yields opinions that we view as sound, we should accept it, without insisting on some predetermined structure for how the opinions are produced.”</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Where to draw the line?</a:t>
            </a:r>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82739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So, what would Lord </a:t>
            </a:r>
            <a:r>
              <a:rPr lang="en-IE" sz="1600" kern="100" dirty="0" err="1">
                <a:effectLst/>
                <a:latin typeface="Calibri" panose="020F0502020204030204" pitchFamily="34" charset="0"/>
                <a:ea typeface="Calibri" panose="020F0502020204030204" pitchFamily="34" charset="0"/>
                <a:cs typeface="Times New Roman" panose="02020603050405020304" pitchFamily="18" charset="0"/>
              </a:rPr>
              <a:t>Hewart</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respond to this question: how can justice be seen to be done in the era of AI judicial and other legal decision-making?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rPr>
              <a:t>I suggest that we need to go back to first principles, that open justice, at its core, is about facilitating </a:t>
            </a:r>
            <a:r>
              <a:rPr lang="en-GB" sz="1600" i="1" dirty="0">
                <a:effectLst/>
                <a:latin typeface="Calibri" panose="020F0502020204030204" pitchFamily="34" charset="0"/>
              </a:rPr>
              <a:t>transparency and public scrutiny</a:t>
            </a:r>
            <a:r>
              <a:rPr lang="en-GB" sz="1600" dirty="0">
                <a:effectLst/>
                <a:latin typeface="Calibri" panose="020F0502020204030204" pitchFamily="34" charset="0"/>
              </a:rPr>
              <a:t>. And we can draw from two theories </a:t>
            </a:r>
            <a:r>
              <a:rPr lang="en-GB" sz="1600" i="1" dirty="0">
                <a:effectLst/>
                <a:latin typeface="Calibri" panose="020F0502020204030204" pitchFamily="34" charset="0"/>
              </a:rPr>
              <a:t>beyond</a:t>
            </a:r>
            <a:r>
              <a:rPr lang="en-GB" sz="1600" dirty="0">
                <a:effectLst/>
                <a:latin typeface="Calibri" panose="020F0502020204030204" pitchFamily="34" charset="0"/>
              </a:rPr>
              <a:t> law to help maintain the essence of open justice where AI is used to recommend, or make legal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rPr>
              <a:t>It’s not about discarding the ideas that justice should, by default, be administered in open court, or that judges ought to dismiss the need to give reasons for decisions. </a:t>
            </a:r>
          </a:p>
          <a:p>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244492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two strands are </a:t>
            </a:r>
            <a:r>
              <a:rPr lang="en-GB" sz="1600" i="1" dirty="0"/>
              <a:t>procedural justice </a:t>
            </a:r>
            <a:r>
              <a:rPr lang="en-GB" sz="1600" dirty="0"/>
              <a:t>theory at the intersection of social psychology and law.</a:t>
            </a:r>
          </a:p>
          <a:p>
            <a:r>
              <a:rPr lang="en-GB" sz="1600" dirty="0"/>
              <a:t>And </a:t>
            </a:r>
            <a:r>
              <a:rPr lang="en-GB" sz="1600" i="1" dirty="0"/>
              <a:t>explainable AI </a:t>
            </a:r>
            <a:r>
              <a:rPr lang="en-GB" sz="1600" dirty="0"/>
              <a:t>from technology literature.</a:t>
            </a:r>
          </a:p>
          <a:p>
            <a:endParaRPr lang="en-GB" sz="1600" dirty="0"/>
          </a:p>
          <a:p>
            <a:r>
              <a:rPr lang="en-GB" sz="1600" dirty="0">
                <a:effectLst/>
                <a:latin typeface="Calibri" panose="020F0502020204030204" pitchFamily="34" charset="0"/>
              </a:rPr>
              <a:t>Procedural justice (sounds like a legal concept) but it’s actually a very reach and entirely useful body of literature from psychology: it essentially examines the psychological levers of how and when do people feel that a process that affects them is fair. </a:t>
            </a:r>
          </a:p>
          <a:p>
            <a:endParaRPr lang="en-GB" sz="1600" dirty="0">
              <a:effectLst/>
              <a:latin typeface="Calibri" panose="020F0502020204030204" pitchFamily="34" charset="0"/>
            </a:endParaRPr>
          </a:p>
          <a:p>
            <a:r>
              <a:rPr lang="en-GB" sz="1600" dirty="0">
                <a:effectLst/>
                <a:latin typeface="Calibri" panose="020F0502020204030204" pitchFamily="34" charset="0"/>
              </a:rPr>
              <a:t>Building on formative, influential work by </a:t>
            </a:r>
            <a:r>
              <a:rPr lang="en-GB" sz="1600" dirty="0" err="1">
                <a:effectLst/>
                <a:latin typeface="Calibri" panose="020F0502020204030204" pitchFamily="34" charset="0"/>
              </a:rPr>
              <a:t>Thibuat</a:t>
            </a:r>
            <a:r>
              <a:rPr lang="en-GB" sz="1600" dirty="0">
                <a:effectLst/>
                <a:latin typeface="Calibri" panose="020F0502020204030204" pitchFamily="34" charset="0"/>
              </a:rPr>
              <a:t> and Walker, Lee et al, ask what amounts to procedural justice when algorithms are used to make decisions?</a:t>
            </a:r>
          </a:p>
          <a:p>
            <a:endParaRPr lang="en-GB" sz="1600" dirty="0">
              <a:effectLst/>
              <a:latin typeface="Calibri" panose="020F0502020204030204" pitchFamily="34" charset="0"/>
            </a:endParaRPr>
          </a:p>
          <a:p>
            <a:pPr algn="l"/>
            <a:r>
              <a:rPr lang="en-GB" sz="1600" dirty="0">
                <a:effectLst/>
                <a:latin typeface="Calibri" panose="020F0502020204030204" pitchFamily="34" charset="0"/>
              </a:rPr>
              <a:t>They identify </a:t>
            </a:r>
            <a:r>
              <a:rPr lang="en-GB" sz="1600" b="1" dirty="0">
                <a:effectLst/>
                <a:latin typeface="Calibri" panose="020F0502020204030204" pitchFamily="34" charset="0"/>
              </a:rPr>
              <a:t>transparency</a:t>
            </a:r>
            <a:r>
              <a:rPr lang="en-GB" sz="1600" dirty="0">
                <a:effectLst/>
                <a:latin typeface="Calibri" panose="020F0502020204030204" pitchFamily="34" charset="0"/>
              </a:rPr>
              <a:t> in the process and </a:t>
            </a:r>
            <a:r>
              <a:rPr lang="en-GB" sz="1600" b="1" dirty="0">
                <a:effectLst/>
                <a:latin typeface="Calibri" panose="020F0502020204030204" pitchFamily="34" charset="0"/>
              </a:rPr>
              <a:t>control </a:t>
            </a:r>
            <a:r>
              <a:rPr lang="en-GB" sz="1600" b="0" i="0" dirty="0">
                <a:effectLst/>
                <a:latin typeface="Calibri" panose="020F0502020204030204" pitchFamily="34" charset="0"/>
              </a:rPr>
              <a:t>over the process as two key pillars of procedural justice when AI is used to make or help with making a decision. When we focus on the transparency element, </a:t>
            </a:r>
            <a:r>
              <a:rPr lang="en-GB" sz="1600" dirty="0">
                <a:effectLst/>
                <a:latin typeface="Calibri" panose="020F0502020204030204" pitchFamily="34" charset="0"/>
              </a:rPr>
              <a:t>a singularly important factor is what they call - </a:t>
            </a:r>
            <a:r>
              <a:rPr lang="en-GB" sz="1600" i="1" dirty="0">
                <a:effectLst/>
                <a:latin typeface="Calibri" panose="020F0502020204030204" pitchFamily="34" charset="0"/>
              </a:rPr>
              <a:t>standards clarity </a:t>
            </a:r>
            <a:r>
              <a:rPr lang="en-GB" sz="1600" dirty="0">
                <a:effectLst/>
                <a:latin typeface="Calibri" panose="020F0502020204030204" pitchFamily="34" charset="0"/>
              </a:rPr>
              <a:t>- a clear communication </a:t>
            </a:r>
            <a:r>
              <a:rPr lang="en-US" sz="1800" b="0" i="0" u="none" strike="noStrike" baseline="0" dirty="0">
                <a:latin typeface="LinLibertineT"/>
              </a:rPr>
              <a:t>of how the rules and methods the algorithm decision-maker uses to make decisions,</a:t>
            </a:r>
            <a:r>
              <a:rPr lang="en-GB" sz="1600" dirty="0">
                <a:effectLst/>
                <a:latin typeface="Calibri" panose="020F0502020204030204" pitchFamily="34" charset="0"/>
              </a:rPr>
              <a:t>– and, secondly, that an “explanation of specific decision outcomes” is provided. Insofar as control is important, the ability of the affected parties to input the data is a critical aspect of control. Adversarial court processes accommodate this: you provide the court with input data on which to make decisions: affidavits, legal submissions, case law etc. So, you get to control the flow of information on which the decision-maker makes its decision.</a:t>
            </a:r>
          </a:p>
          <a:p>
            <a:endParaRPr lang="en-GB" sz="1600" dirty="0">
              <a:effectLst/>
              <a:latin typeface="Calibri" panose="020F0502020204030204" pitchFamily="34" charset="0"/>
            </a:endParaRPr>
          </a:p>
          <a:p>
            <a:r>
              <a:rPr lang="en-GB" sz="1600" dirty="0">
                <a:effectLst/>
                <a:latin typeface="Calibri" panose="020F0502020204030204" pitchFamily="34" charset="0"/>
              </a:rPr>
              <a:t>Interestingly, when we turn to the literature on “explainable AI or XAI, again, two near-identical concepts emerge. Xu et al emphasise that XAI has two strands: “transparency design” (i.e. that there’s </a:t>
            </a:r>
            <a:r>
              <a:rPr lang="en-GB" sz="1600" dirty="0" err="1">
                <a:effectLst/>
                <a:latin typeface="Calibri" panose="020F0502020204030204" pitchFamily="34" charset="0"/>
              </a:rPr>
              <a:t>explanability</a:t>
            </a:r>
            <a:r>
              <a:rPr lang="en-GB" sz="1600" dirty="0">
                <a:effectLst/>
                <a:latin typeface="Calibri" panose="020F0502020204030204" pitchFamily="34" charset="0"/>
              </a:rPr>
              <a:t> in the design of the algorithm) and “post-hoc explanation” (i.e. explanations are afforded to those at the receiving end of the decision). </a:t>
            </a:r>
          </a:p>
          <a:p>
            <a:endParaRPr lang="en-GB" sz="1600" dirty="0">
              <a:effectLst/>
              <a:latin typeface="Calibri" panose="020F0502020204030204" pitchFamily="34" charset="0"/>
            </a:endParaRPr>
          </a:p>
          <a:p>
            <a:r>
              <a:rPr lang="en-GB" sz="1600" dirty="0">
                <a:effectLst/>
                <a:latin typeface="Calibri" panose="020F0502020204030204" pitchFamily="34" charset="0"/>
              </a:rPr>
              <a:t>So, these two separate strands of literature – psychology and a subdomain of computer science - seem to be saying much the same thing. Getting to the nub of it, both seem to be asking for transparency in</a:t>
            </a:r>
          </a:p>
          <a:p>
            <a:r>
              <a:rPr lang="en-GB" sz="1600" dirty="0">
                <a:effectLst/>
                <a:latin typeface="Calibri" panose="020F0502020204030204" pitchFamily="34" charset="0"/>
              </a:rPr>
              <a:t>a) How the algorithm works generally, and b) how it came to make the specific decision that affects you. </a:t>
            </a:r>
          </a:p>
          <a:p>
            <a:endParaRPr lang="en-GB" sz="1600" dirty="0">
              <a:effectLst/>
              <a:latin typeface="Calibri" panose="020F0502020204030204" pitchFamily="34" charset="0"/>
            </a:endParaRPr>
          </a:p>
          <a:p>
            <a:r>
              <a:rPr lang="en-GB" sz="1600" dirty="0">
                <a:effectLst/>
                <a:latin typeface="Calibri" panose="020F0502020204030204" pitchFamily="34" charset="0"/>
              </a:rPr>
              <a:t>Or, what we’ll call </a:t>
            </a:r>
            <a:r>
              <a:rPr lang="en-GB" sz="1600" i="1" dirty="0">
                <a:effectLst/>
                <a:latin typeface="Calibri" panose="020F0502020204030204" pitchFamily="34" charset="0"/>
              </a:rPr>
              <a:t>algorithmic transparency and decision explanations.</a:t>
            </a:r>
            <a:endParaRPr lang="en-GB" sz="1600" dirty="0">
              <a:effectLst/>
              <a:latin typeface="Calibri" panose="020F0502020204030204" pitchFamily="34" charset="0"/>
            </a:endParaRPr>
          </a:p>
          <a:p>
            <a:endParaRPr lang="en-GB" sz="1600" dirty="0">
              <a:effectLst/>
              <a:latin typeface="Calibri" panose="020F0502020204030204" pitchFamily="34" charset="0"/>
            </a:endParaRPr>
          </a:p>
          <a:p>
            <a:r>
              <a:rPr lang="en-GB" sz="1600" dirty="0">
                <a:effectLst/>
                <a:latin typeface="Calibri" panose="020F0502020204030204" pitchFamily="34" charset="0"/>
              </a:rPr>
              <a:t>I think this is a good bedrock on which to build open justice for the AI era. And, interestingly, there are EU legal provisions out there that substantiate this claim: for instance, as regards algorithmic transparency: the latest draft of the proposed EU AI Act Article 13 requires that high-risk AI systems (which captures systems for judicial decision-making) shall be designed and developed in such a way to ensure that their operation is “sufficiently transparent”. Or, the EU Parliament’s draft, Article 28a that, for foundation models like </a:t>
            </a:r>
            <a:r>
              <a:rPr lang="en-GB" sz="1600" dirty="0" err="1">
                <a:effectLst/>
                <a:latin typeface="Calibri" panose="020F0502020204030204" pitchFamily="34" charset="0"/>
              </a:rPr>
              <a:t>ChatGPT</a:t>
            </a:r>
            <a:r>
              <a:rPr lang="en-GB" sz="1600" dirty="0">
                <a:effectLst/>
                <a:latin typeface="Calibri" panose="020F0502020204030204" pitchFamily="34" charset="0"/>
              </a:rPr>
              <a:t>, that their creators provide a “sufficiently detailed” summary of how they use training data.</a:t>
            </a:r>
          </a:p>
          <a:p>
            <a:endParaRPr lang="en-GB" sz="1600" dirty="0">
              <a:effectLst/>
              <a:latin typeface="Calibri" panose="020F0502020204030204" pitchFamily="34" charset="0"/>
            </a:endParaRPr>
          </a:p>
          <a:p>
            <a:r>
              <a:rPr lang="en-GB" sz="1600" dirty="0">
                <a:effectLst/>
                <a:latin typeface="Calibri" panose="020F0502020204030204" pitchFamily="34" charset="0"/>
              </a:rPr>
              <a:t>As for decision explanations, the GDPR, through </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a combination of Articles 4, 13 and 21, provides a legal right to an explanation when automated decision-making makes a profiling decision where one’s personal data is collected. Legal proceedings take your personal data, you are profiled (your behaviour is evaluated). GDPR demands that you are entitled to “</a:t>
            </a:r>
            <a:r>
              <a:rPr lang="en-IE" sz="1600" i="1" kern="100" dirty="0">
                <a:effectLst/>
                <a:latin typeface="Calibri" panose="020F0502020204030204" pitchFamily="34" charset="0"/>
                <a:ea typeface="Calibri" panose="020F0502020204030204" pitchFamily="34" charset="0"/>
                <a:cs typeface="Times New Roman" panose="02020603050405020304" pitchFamily="18" charset="0"/>
              </a:rPr>
              <a:t>meaningful information about the logic involved</a:t>
            </a:r>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in the decision by the automated decision-making tool.</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dirty="0">
                <a:effectLst/>
                <a:latin typeface="Calibri" panose="020F0502020204030204" pitchFamily="34" charset="0"/>
                <a:ea typeface="Calibri" panose="020F0502020204030204" pitchFamily="34" charset="0"/>
                <a:cs typeface="Times New Roman" panose="02020603050405020304" pitchFamily="18" charset="0"/>
              </a:rPr>
              <a:t>Basically, a decision explanation.</a:t>
            </a:r>
          </a:p>
          <a:p>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600" dirty="0">
                <a:effectLst/>
                <a:latin typeface="Calibri" panose="020F0502020204030204" pitchFamily="34" charset="0"/>
                <a:ea typeface="Calibri" panose="020F0502020204030204" pitchFamily="34" charset="0"/>
                <a:cs typeface="Times New Roman" panose="02020603050405020304" pitchFamily="18" charset="0"/>
              </a:rPr>
              <a:t>So, where </a:t>
            </a:r>
            <a:r>
              <a:rPr lang="en-IE" sz="1600" i="1" dirty="0">
                <a:effectLst/>
                <a:latin typeface="Calibri" panose="020F0502020204030204" pitchFamily="34" charset="0"/>
                <a:ea typeface="Calibri" panose="020F0502020204030204" pitchFamily="34" charset="0"/>
                <a:cs typeface="Times New Roman" panose="02020603050405020304" pitchFamily="18" charset="0"/>
              </a:rPr>
              <a:t>open public court and the judge’s duty to give reasons </a:t>
            </a:r>
            <a:r>
              <a:rPr lang="en-IE" sz="1600" i="0" dirty="0">
                <a:effectLst/>
                <a:latin typeface="Calibri" panose="020F0502020204030204" pitchFamily="34" charset="0"/>
                <a:ea typeface="Calibri" panose="020F0502020204030204" pitchFamily="34" charset="0"/>
                <a:cs typeface="Times New Roman" panose="02020603050405020304" pitchFamily="18" charset="0"/>
              </a:rPr>
              <a:t>are incompatible and can’t be adhered to, these two ideas give, hopefully, some principled scaffold around which to build more specific legal rules so that the principle of open justice is at least somewhat satisfied – that the public knows what’s going on when AI is used for legal decision-making</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600" dirty="0">
              <a:effectLst/>
              <a:latin typeface="Calibri" panose="020F0502020204030204" pitchFamily="34" charset="0"/>
              <a:cs typeface="Times New Roman" panose="02020603050405020304" pitchFamily="18" charset="0"/>
            </a:endParaRPr>
          </a:p>
          <a:p>
            <a:endParaRPr lang="en-GB" sz="16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127571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 think this really </a:t>
            </a:r>
            <a:r>
              <a:rPr lang="en-US" sz="1600" dirty="0" err="1"/>
              <a:t>really</a:t>
            </a:r>
            <a:r>
              <a:rPr lang="en-US" sz="1600" dirty="0"/>
              <a:t> matters. This is COMPAS – the sentencing tools. Northpointe own the algorithm. You pop in all the data… and boom</a:t>
            </a:r>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212038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PPT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5128" cy="5143500"/>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2600">
                <a:solidFill>
                  <a:schemeClr val="bg1"/>
                </a:solidFill>
              </a:defRPr>
            </a:lvl1pPr>
          </a:lstStyle>
          <a:p>
            <a:r>
              <a:rPr lang="ga-IE"/>
              <a:t>Click to edit Master title style</a:t>
            </a:r>
            <a:endParaRPr lang="en-GB"/>
          </a:p>
        </p:txBody>
      </p:sp>
      <p:sp>
        <p:nvSpPr>
          <p:cNvPr id="3" name="Subtitle 2"/>
          <p:cNvSpPr>
            <a:spLocks noGrp="1"/>
          </p:cNvSpPr>
          <p:nvPr>
            <p:ph type="subTitle" idx="1"/>
          </p:nvPr>
        </p:nvSpPr>
        <p:spPr>
          <a:xfrm>
            <a:off x="828675" y="3217050"/>
            <a:ext cx="7500938" cy="27135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dirty="0"/>
          </a:p>
        </p:txBody>
      </p:sp>
      <p:sp>
        <p:nvSpPr>
          <p:cNvPr id="11" name="Text Placeholder 10"/>
          <p:cNvSpPr>
            <a:spLocks noGrp="1"/>
          </p:cNvSpPr>
          <p:nvPr>
            <p:ph type="body" sz="quarter" idx="10"/>
          </p:nvPr>
        </p:nvSpPr>
        <p:spPr>
          <a:xfrm>
            <a:off x="828688" y="4111318"/>
            <a:ext cx="4679325" cy="734531"/>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pic>
        <p:nvPicPr>
          <p:cNvPr id="10" name="Picture 9"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302191"/>
            <a:ext cx="7500938" cy="3030141"/>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6" name="Slide Number Placeholder 5">
            <a:extLst>
              <a:ext uri="{FF2B5EF4-FFF2-40B4-BE49-F238E27FC236}">
                <a16:creationId xmlns:a16="http://schemas.microsoft.com/office/drawing/2014/main" id="{5EA61A7A-40F1-0B45-8A82-94DCCA5E7412}"/>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4545078"/>
            <a:ext cx="9144000" cy="597231"/>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title"/>
          </p:nvPr>
        </p:nvSpPr>
        <p:spPr/>
        <p:txBody>
          <a:bodyPr/>
          <a:lstStyle/>
          <a:p>
            <a:r>
              <a:rPr lang="ga-IE"/>
              <a:t>Click to edit Master title style</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302192"/>
            <a:ext cx="7500938" cy="289198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11" name="Picture 10"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42666"/>
            <a:ext cx="1585894" cy="427482"/>
          </a:xfrm>
          <a:prstGeom prst="rect">
            <a:avLst/>
          </a:prstGeom>
        </p:spPr>
      </p:pic>
      <p:sp>
        <p:nvSpPr>
          <p:cNvPr id="10" name="Slide Number Placeholder 5">
            <a:extLst>
              <a:ext uri="{FF2B5EF4-FFF2-40B4-BE49-F238E27FC236}">
                <a16:creationId xmlns:a16="http://schemas.microsoft.com/office/drawing/2014/main" id="{61145CB8-4673-6A47-9176-F0CB307373DB}"/>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600" b="0"/>
            </a:lvl1pPr>
            <a:lvl2pPr marL="625475" indent="-233363">
              <a:buFont typeface="Arial" panose="020B0604020202020204" pitchFamily="34" charset="0"/>
              <a:buChar char="•"/>
              <a:defRPr sz="1600"/>
            </a:lvl2pPr>
            <a:lvl3pPr marL="912813" indent="-222250">
              <a:defRPr sz="1600"/>
            </a:lvl3pPr>
            <a:lvl4pPr marL="1128713" indent="-190500">
              <a:defRPr sz="1600"/>
            </a:lvl4pPr>
            <a:lvl5pPr marL="1439863" indent="-185738">
              <a:defRPr sz="1600"/>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dirty="0"/>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600" b="0"/>
            </a:lvl1pPr>
            <a:lvl2pPr marL="625475" indent="-233363">
              <a:buFont typeface="Arial" panose="020B0604020202020204" pitchFamily="34" charset="0"/>
              <a:buChar char="•"/>
              <a:defRPr sz="1600"/>
            </a:lvl2pPr>
            <a:lvl3pPr marL="912813" indent="-222250">
              <a:defRPr sz="1600"/>
            </a:lvl3pPr>
            <a:lvl4pPr marL="1128713" indent="-190500">
              <a:defRPr sz="1600"/>
            </a:lvl4pPr>
            <a:lvl5pPr marL="1439863" indent="-185738">
              <a:defRPr sz="1600"/>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3" name="Rectangle 12"/>
          <p:cNvSpPr/>
          <p:nvPr userDrawn="1"/>
        </p:nvSpPr>
        <p:spPr>
          <a:xfrm>
            <a:off x="0" y="4545078"/>
            <a:ext cx="9144000" cy="597231"/>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9" name="Picture 8"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42666"/>
            <a:ext cx="1585894" cy="427482"/>
          </a:xfrm>
          <a:prstGeom prst="rect">
            <a:avLst/>
          </a:prstGeom>
        </p:spPr>
      </p:pic>
      <p:sp>
        <p:nvSpPr>
          <p:cNvPr id="10" name="Slide Number Placeholder 5">
            <a:extLst>
              <a:ext uri="{FF2B5EF4-FFF2-40B4-BE49-F238E27FC236}">
                <a16:creationId xmlns:a16="http://schemas.microsoft.com/office/drawing/2014/main" id="{D8D990A1-B68F-2A49-BE34-734A4A613400}"/>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078712"/>
            <a:ext cx="4204800" cy="38076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83" y="1428750"/>
            <a:ext cx="3819525" cy="2990766"/>
          </a:xfrm>
        </p:spPr>
        <p:txBody>
          <a:bodyPr/>
          <a:lstStyle>
            <a:lvl1pPr marL="238125" indent="-238125">
              <a:spcBef>
                <a:spcPts val="850"/>
              </a:spcBef>
              <a:buClr>
                <a:schemeClr val="tx2"/>
              </a:buClr>
              <a:buFont typeface="Calibri" panose="020F0502020204030204" pitchFamily="34" charset="0"/>
              <a:buChar char="–"/>
              <a:defRPr sz="1600" b="0"/>
            </a:lvl1pPr>
            <a:lvl2pPr marL="503238" indent="-207963">
              <a:spcBef>
                <a:spcPts val="0"/>
              </a:spcBef>
              <a:spcAft>
                <a:spcPts val="567"/>
              </a:spcAft>
              <a:defRPr sz="1600" b="0"/>
            </a:lvl2pPr>
            <a:lvl3pPr>
              <a:defRPr sz="1400" b="0"/>
            </a:lvl3pPr>
            <a:lvl4pPr>
              <a:defRPr sz="1400" b="0"/>
            </a:lvl4pPr>
            <a:lvl5pPr>
              <a:defRPr sz="1400" b="0"/>
            </a:lvl5pPr>
          </a:lstStyle>
          <a:p>
            <a:pPr lvl="0"/>
            <a:r>
              <a:rPr lang="ga-IE" dirty="0"/>
              <a:t>Click to edit Master text styles</a:t>
            </a:r>
          </a:p>
          <a:p>
            <a:pPr lvl="1"/>
            <a:r>
              <a:rPr lang="ga-IE" dirty="0"/>
              <a:t>Second level</a:t>
            </a:r>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8" name="Rectangle 7"/>
          <p:cNvSpPr/>
          <p:nvPr userDrawn="1"/>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A149838-4667-8C41-A6F0-AC61A4FACE90}"/>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8712"/>
            <a:ext cx="9144000" cy="38076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
        <p:nvSpPr>
          <p:cNvPr id="8" name="Rectangle 7"/>
          <p:cNvSpPr/>
          <p:nvPr userDrawn="1"/>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250068A-6AF5-9545-B42A-0DF4DC426CED}"/>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descr="PPT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1711" cy="5147195"/>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4200">
                <a:solidFill>
                  <a:schemeClr val="bg1"/>
                </a:solidFill>
              </a:defRPr>
            </a:lvl1pPr>
          </a:lstStyle>
          <a:p>
            <a:r>
              <a:rPr lang="ga-IE"/>
              <a:t>Click to edit Master title style</a:t>
            </a:r>
            <a:endParaRPr lang="en-GB"/>
          </a:p>
        </p:txBody>
      </p:sp>
      <p:pic>
        <p:nvPicPr>
          <p:cNvPr id="5" name="Picture 4"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3" name="Slide Number Placeholder 5">
            <a:extLst>
              <a:ext uri="{FF2B5EF4-FFF2-40B4-BE49-F238E27FC236}">
                <a16:creationId xmlns:a16="http://schemas.microsoft.com/office/drawing/2014/main" id="{F01D4001-B407-4A4F-9142-F1AD168EA386}"/>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86"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303403"/>
            <a:ext cx="7500938" cy="3072600"/>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1" name="Rectangle 10"/>
          <p:cNvSpPr/>
          <p:nvPr/>
        </p:nvSpPr>
        <p:spPr>
          <a:xfrm>
            <a:off x="0" y="4873500"/>
            <a:ext cx="9144000" cy="27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cxnSp>
        <p:nvCxnSpPr>
          <p:cNvPr id="6" name="Straight Connector 5"/>
          <p:cNvCxnSpPr/>
          <p:nvPr/>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3125E529-5F0B-4D4A-84B9-75C65BFBAABD}"/>
              </a:ext>
            </a:extLst>
          </p:cNvPr>
          <p:cNvSpPr>
            <a:spLocks noGrp="1"/>
          </p:cNvSpPr>
          <p:nvPr>
            <p:ph type="sldNum" sz="quarter" idx="4"/>
          </p:nvPr>
        </p:nvSpPr>
        <p:spPr>
          <a:xfrm>
            <a:off x="8039513" y="4881249"/>
            <a:ext cx="290100" cy="191861"/>
          </a:xfrm>
          <a:prstGeom prst="rect">
            <a:avLst/>
          </a:prstGeom>
        </p:spPr>
        <p:txBody>
          <a:bodyPr vert="horz" lIns="0" tIns="0" rIns="0" bIns="0" rtlCol="0" anchor="b" anchorCtr="0"/>
          <a:lstStyle>
            <a:lvl1pPr algn="r">
              <a:defRPr sz="10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Lst>
  <p:hf hd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url=https%3A%2F%2Fwww.somethingsaturdays.com%2Fthe-blog%2Fanother-doors-open-saturday&amp;psig=AOvVaw32EjLBUOtUexHsAjVqL81s&amp;ust=1699454463901000&amp;source=images&amp;cd=vfe&amp;opi=89978449&amp;ved=0CBIQjRxqGAoTCIjm16-PsoIDFQAAAAAdAAAAABDsA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530" y="2545313"/>
            <a:ext cx="7500939" cy="416138"/>
          </a:xfrm>
        </p:spPr>
        <p:txBody>
          <a:bodyPr/>
          <a:lstStyle/>
          <a:p>
            <a:pPr algn="just"/>
            <a:r>
              <a:rPr lang="en-US" sz="1800" kern="100" dirty="0">
                <a:effectLst/>
                <a:latin typeface="Arial" panose="020B0604020202020204" pitchFamily="34" charset="0"/>
                <a:ea typeface="Calibri" panose="020F0502020204030204" pitchFamily="34" charset="0"/>
                <a:cs typeface="Times New Roman" panose="02020603050405020304" pitchFamily="18" charset="0"/>
              </a:rPr>
              <a:t>AI for judicial decision-making: implications for the future of open justice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lstStyle/>
          <a:p>
            <a:r>
              <a:rPr lang="en-GB" dirty="0"/>
              <a:t>Dr Brian Barry</a:t>
            </a:r>
          </a:p>
          <a:p>
            <a:r>
              <a:rPr lang="en-GB" dirty="0" err="1"/>
              <a:t>brian.barry@tcd.ie</a:t>
            </a:r>
            <a:endParaRPr lang="en-GB" dirty="0"/>
          </a:p>
        </p:txBody>
      </p:sp>
      <p:sp>
        <p:nvSpPr>
          <p:cNvPr id="6" name="Text Placeholder 5"/>
          <p:cNvSpPr>
            <a:spLocks noGrp="1"/>
          </p:cNvSpPr>
          <p:nvPr>
            <p:ph type="body" sz="quarter" idx="10"/>
          </p:nvPr>
        </p:nvSpPr>
        <p:spPr>
          <a:xfrm>
            <a:off x="828688" y="3952068"/>
            <a:ext cx="4679325" cy="836909"/>
          </a:xfrm>
        </p:spPr>
        <p:txBody>
          <a:bodyPr anchor="b"/>
          <a:lstStyle/>
          <a:p>
            <a:endParaRPr lang="en-GB" sz="1600" dirty="0"/>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93F0-2971-C0F8-0DBD-4A425856ABF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EBCE024-00EE-F2B3-90F9-B09C84862534}"/>
              </a:ext>
            </a:extLst>
          </p:cNvPr>
          <p:cNvSpPr>
            <a:spLocks noGrp="1"/>
          </p:cNvSpPr>
          <p:nvPr>
            <p:ph type="sldNum" sz="quarter" idx="4"/>
          </p:nvPr>
        </p:nvSpPr>
        <p:spPr/>
        <p:txBody>
          <a:bodyPr/>
          <a:lstStyle/>
          <a:p>
            <a:fld id="{DDBE135E-2566-4748-853C-8A3B78F0FB00}" type="slidenum">
              <a:rPr lang="en-GB" smtClean="0"/>
              <a:pPr/>
              <a:t>10</a:t>
            </a:fld>
            <a:endParaRPr lang="en-GB" dirty="0"/>
          </a:p>
        </p:txBody>
      </p:sp>
      <p:pic>
        <p:nvPicPr>
          <p:cNvPr id="5" name="Picture 4">
            <a:extLst>
              <a:ext uri="{FF2B5EF4-FFF2-40B4-BE49-F238E27FC236}">
                <a16:creationId xmlns:a16="http://schemas.microsoft.com/office/drawing/2014/main" id="{BB6F5A39-DF02-3F9F-3A3E-306FACBF69BE}"/>
              </a:ext>
            </a:extLst>
          </p:cNvPr>
          <p:cNvPicPr>
            <a:picLocks noChangeAspect="1"/>
          </p:cNvPicPr>
          <p:nvPr/>
        </p:nvPicPr>
        <p:blipFill rotWithShape="1">
          <a:blip r:embed="rId3"/>
          <a:srcRect l="17742" t="24461" r="3954" b="1999"/>
          <a:stretch/>
        </p:blipFill>
        <p:spPr>
          <a:xfrm>
            <a:off x="828686" y="802184"/>
            <a:ext cx="7322256" cy="3868139"/>
          </a:xfrm>
          <a:prstGeom prst="rect">
            <a:avLst/>
          </a:prstGeom>
        </p:spPr>
      </p:pic>
    </p:spTree>
    <p:extLst>
      <p:ext uri="{BB962C8B-B14F-4D97-AF65-F5344CB8AC3E}">
        <p14:creationId xmlns:p14="http://schemas.microsoft.com/office/powerpoint/2010/main" val="381131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E902-28C0-A279-6128-500A826351C4}"/>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290783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itle 2">
            <a:extLst>
              <a:ext uri="{FF2B5EF4-FFF2-40B4-BE49-F238E27FC236}">
                <a16:creationId xmlns:a16="http://schemas.microsoft.com/office/drawing/2014/main" id="{ADBB285A-F1C2-D919-E6A6-2119B70665AE}"/>
              </a:ext>
            </a:extLst>
          </p:cNvPr>
          <p:cNvSpPr>
            <a:spLocks noGrp="1"/>
          </p:cNvSpPr>
          <p:nvPr>
            <p:ph type="title"/>
          </p:nvPr>
        </p:nvSpPr>
        <p:spPr>
          <a:xfrm>
            <a:off x="828686" y="270000"/>
            <a:ext cx="7500939" cy="421200"/>
          </a:xfrm>
        </p:spPr>
        <p:txBody>
          <a:bodyPr/>
          <a:lstStyle/>
          <a:p>
            <a:r>
              <a:rPr lang="en-US" dirty="0"/>
              <a:t>The principle of open justice</a:t>
            </a:r>
          </a:p>
        </p:txBody>
      </p:sp>
      <p:sp>
        <p:nvSpPr>
          <p:cNvPr id="2065" name="Text Placeholder 3">
            <a:extLst>
              <a:ext uri="{FF2B5EF4-FFF2-40B4-BE49-F238E27FC236}">
                <a16:creationId xmlns:a16="http://schemas.microsoft.com/office/drawing/2014/main" id="{E540E162-70B8-2F65-78E4-902B2D37129B}"/>
              </a:ext>
            </a:extLst>
          </p:cNvPr>
          <p:cNvSpPr>
            <a:spLocks noGrp="1"/>
          </p:cNvSpPr>
          <p:nvPr>
            <p:ph type="body" sz="quarter" idx="10"/>
          </p:nvPr>
        </p:nvSpPr>
        <p:spPr>
          <a:xfrm>
            <a:off x="828683" y="1428750"/>
            <a:ext cx="3819525" cy="2990766"/>
          </a:xfrm>
        </p:spPr>
        <p:txBody>
          <a:bodyPr/>
          <a:lstStyle/>
          <a:p>
            <a:pPr marL="0" indent="0">
              <a:buNone/>
            </a:pPr>
            <a:endParaRPr lang="en-IE"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IE" sz="1800" kern="100" dirty="0">
                <a:latin typeface="Calibri" panose="020F0502020204030204" pitchFamily="34" charset="0"/>
                <a:ea typeface="Calibri" panose="020F0502020204030204" pitchFamily="34" charset="0"/>
                <a:cs typeface="Times New Roman" panose="02020603050405020304" pitchFamily="18" charset="0"/>
              </a:rPr>
              <a:t>…</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justice should not only be done, but should manifestly and undoubtedly be seen to be done.” </a:t>
            </a:r>
          </a:p>
          <a:p>
            <a:pPr marL="0" indent="0">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R v Sussex Justices, [1924] 1 KB 256</a:t>
            </a:r>
          </a:p>
          <a:p>
            <a:endParaRPr lang="en-US" dirty="0"/>
          </a:p>
        </p:txBody>
      </p:sp>
      <p:sp>
        <p:nvSpPr>
          <p:cNvPr id="6" name="TextBox 5">
            <a:extLst>
              <a:ext uri="{FF2B5EF4-FFF2-40B4-BE49-F238E27FC236}">
                <a16:creationId xmlns:a16="http://schemas.microsoft.com/office/drawing/2014/main" id="{63758040-1607-57B7-C5F4-98D308BA130B}"/>
              </a:ext>
            </a:extLst>
          </p:cNvPr>
          <p:cNvSpPr txBox="1"/>
          <p:nvPr/>
        </p:nvSpPr>
        <p:spPr>
          <a:xfrm>
            <a:off x="828675" y="723984"/>
            <a:ext cx="7500938" cy="207169"/>
          </a:xfrm>
          <a:prstGeom prst="rect">
            <a:avLst/>
          </a:prstGeom>
        </p:spPr>
        <p:txBody>
          <a:bodyPr vert="horz" lIns="0" tIns="0" rIns="0" bIns="0" rtlCol="0">
            <a:normAutofit/>
          </a:bodyPr>
          <a:lstStyle/>
          <a:p>
            <a:pPr>
              <a:lnSpc>
                <a:spcPct val="90000"/>
              </a:lnSpc>
              <a:spcBef>
                <a:spcPts val="1417"/>
              </a:spcBef>
            </a:pPr>
            <a:endParaRPr lang="ga-IE" sz="1400" b="0" kern="1200" dirty="0">
              <a:latin typeface="+mn-lt"/>
              <a:ea typeface="+mn-ea"/>
              <a:cs typeface="+mn-cs"/>
            </a:endParaRPr>
          </a:p>
        </p:txBody>
      </p:sp>
      <p:sp>
        <p:nvSpPr>
          <p:cNvPr id="5" name="Slide Number Placeholder 4">
            <a:extLst>
              <a:ext uri="{FF2B5EF4-FFF2-40B4-BE49-F238E27FC236}">
                <a16:creationId xmlns:a16="http://schemas.microsoft.com/office/drawing/2014/main" id="{860DF3C3-D356-B673-1A2A-0A056D0D199C}"/>
              </a:ext>
            </a:extLst>
          </p:cNvPr>
          <p:cNvSpPr>
            <a:spLocks noGrp="1"/>
          </p:cNvSpPr>
          <p:nvPr>
            <p:ph type="sldNum" sz="quarter" idx="4"/>
          </p:nvPr>
        </p:nvSpPr>
        <p:spPr>
          <a:xfrm>
            <a:off x="8039513" y="4881249"/>
            <a:ext cx="290100" cy="191861"/>
          </a:xfrm>
        </p:spPr>
        <p:txBody>
          <a:bodyPr vert="horz" lIns="0" tIns="0" rIns="0" bIns="0" rtlCol="0" anchor="b" anchorCtr="0">
            <a:normAutofit/>
          </a:bodyPr>
          <a:lstStyle/>
          <a:p>
            <a:pPr>
              <a:spcAft>
                <a:spcPts val="600"/>
              </a:spcAft>
            </a:pPr>
            <a:fld id="{DDBE135E-2566-4748-853C-8A3B78F0FB00}" type="slidenum">
              <a:rPr lang="en-GB" smtClean="0"/>
              <a:pPr>
                <a:spcAft>
                  <a:spcPts val="600"/>
                </a:spcAft>
              </a:pPr>
              <a:t>2</a:t>
            </a:fld>
            <a:endParaRPr lang="en-GB"/>
          </a:p>
        </p:txBody>
      </p:sp>
      <p:pic>
        <p:nvPicPr>
          <p:cNvPr id="2" name="Picture 1">
            <a:extLst>
              <a:ext uri="{FF2B5EF4-FFF2-40B4-BE49-F238E27FC236}">
                <a16:creationId xmlns:a16="http://schemas.microsoft.com/office/drawing/2014/main" id="{54ECEFBC-18DD-2C4E-B8FA-27B44210E866}"/>
              </a:ext>
            </a:extLst>
          </p:cNvPr>
          <p:cNvPicPr>
            <a:picLocks noChangeAspect="1"/>
          </p:cNvPicPr>
          <p:nvPr/>
        </p:nvPicPr>
        <p:blipFill>
          <a:blip r:embed="rId3"/>
          <a:stretch>
            <a:fillRect/>
          </a:stretch>
        </p:blipFill>
        <p:spPr>
          <a:xfrm>
            <a:off x="5343882" y="1116727"/>
            <a:ext cx="3019507" cy="3756773"/>
          </a:xfrm>
          <a:prstGeom prst="rect">
            <a:avLst/>
          </a:prstGeom>
        </p:spPr>
      </p:pic>
    </p:spTree>
    <p:extLst>
      <p:ext uri="{BB962C8B-B14F-4D97-AF65-F5344CB8AC3E}">
        <p14:creationId xmlns:p14="http://schemas.microsoft.com/office/powerpoint/2010/main" val="210360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B2FC2-1E1A-924D-3378-AB2D773BE9DD}"/>
              </a:ext>
            </a:extLst>
          </p:cNvPr>
          <p:cNvSpPr>
            <a:spLocks noGrp="1"/>
          </p:cNvSpPr>
          <p:nvPr>
            <p:ph type="title"/>
          </p:nvPr>
        </p:nvSpPr>
        <p:spPr/>
        <p:txBody>
          <a:bodyPr/>
          <a:lstStyle/>
          <a:p>
            <a:r>
              <a:rPr lang="en-US" dirty="0"/>
              <a:t>Legal sources of the principle of open justice</a:t>
            </a:r>
          </a:p>
        </p:txBody>
      </p:sp>
      <p:sp>
        <p:nvSpPr>
          <p:cNvPr id="4" name="Text Placeholder 3">
            <a:extLst>
              <a:ext uri="{FF2B5EF4-FFF2-40B4-BE49-F238E27FC236}">
                <a16:creationId xmlns:a16="http://schemas.microsoft.com/office/drawing/2014/main" id="{B51B2629-3AD3-5DB8-79BE-6DC2797CE042}"/>
              </a:ext>
            </a:extLst>
          </p:cNvPr>
          <p:cNvSpPr>
            <a:spLocks noGrp="1"/>
          </p:cNvSpPr>
          <p:nvPr>
            <p:ph type="body" sz="quarter" idx="10"/>
          </p:nvPr>
        </p:nvSpPr>
        <p:spPr>
          <a:xfrm>
            <a:off x="4572000" y="1366138"/>
            <a:ext cx="3819525" cy="2990766"/>
          </a:xfrm>
        </p:spPr>
        <p:txBody>
          <a:bodyPr/>
          <a:lstStyle/>
          <a:p>
            <a:r>
              <a:rPr lang="en-US" dirty="0"/>
              <a:t>Article 34 Constitution of Ireland</a:t>
            </a:r>
          </a:p>
          <a:p>
            <a:r>
              <a:rPr lang="en-US" dirty="0"/>
              <a:t>Article 6 ECHR</a:t>
            </a:r>
          </a:p>
          <a:p>
            <a:r>
              <a:rPr lang="en-US" dirty="0"/>
              <a:t>Article 14 International Covenant on Civil and Political Rights</a:t>
            </a:r>
          </a:p>
          <a:p>
            <a:r>
              <a:rPr lang="en-US" dirty="0"/>
              <a:t>Case Law</a:t>
            </a:r>
          </a:p>
        </p:txBody>
      </p:sp>
      <p:sp>
        <p:nvSpPr>
          <p:cNvPr id="5" name="Text Placeholder 4">
            <a:extLst>
              <a:ext uri="{FF2B5EF4-FFF2-40B4-BE49-F238E27FC236}">
                <a16:creationId xmlns:a16="http://schemas.microsoft.com/office/drawing/2014/main" id="{11FC7FBE-D3A5-8F40-C66D-6386EBC5ABA8}"/>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CC1CCDE9-C5CA-A0E3-8632-1AC0A2C0812E}"/>
              </a:ext>
            </a:extLst>
          </p:cNvPr>
          <p:cNvSpPr>
            <a:spLocks noGrp="1"/>
          </p:cNvSpPr>
          <p:nvPr>
            <p:ph type="sldNum" sz="quarter" idx="4"/>
          </p:nvPr>
        </p:nvSpPr>
        <p:spPr/>
        <p:txBody>
          <a:bodyPr/>
          <a:lstStyle/>
          <a:p>
            <a:fld id="{DDBE135E-2566-4748-853C-8A3B78F0FB00}" type="slidenum">
              <a:rPr lang="en-GB" smtClean="0"/>
              <a:pPr/>
              <a:t>3</a:t>
            </a:fld>
            <a:endParaRPr lang="en-GB" dirty="0"/>
          </a:p>
        </p:txBody>
      </p:sp>
      <p:pic>
        <p:nvPicPr>
          <p:cNvPr id="1026" name="Picture 2">
            <a:extLst>
              <a:ext uri="{FF2B5EF4-FFF2-40B4-BE49-F238E27FC236}">
                <a16:creationId xmlns:a16="http://schemas.microsoft.com/office/drawing/2014/main" id="{213116CD-DD0A-11A8-BAD7-CA2FE63C021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3757" r="13757"/>
          <a:stretch>
            <a:fillRect/>
          </a:stretch>
        </p:blipFill>
        <p:spPr bwMode="auto">
          <a:xfrm>
            <a:off x="137160" y="1198880"/>
            <a:ext cx="1794510" cy="1625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itive results of the European Convention of Human Rights - Portal">
            <a:extLst>
              <a:ext uri="{FF2B5EF4-FFF2-40B4-BE49-F238E27FC236}">
                <a16:creationId xmlns:a16="http://schemas.microsoft.com/office/drawing/2014/main" id="{8DC8EB19-F712-FEEE-6D15-60132513B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830" y="3411044"/>
            <a:ext cx="1794510" cy="1008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A0F611-81E2-EB0B-B197-AA780A78E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260" y="1863187"/>
            <a:ext cx="183515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7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B2FC2-1E1A-924D-3378-AB2D773BE9DD}"/>
              </a:ext>
            </a:extLst>
          </p:cNvPr>
          <p:cNvSpPr>
            <a:spLocks noGrp="1"/>
          </p:cNvSpPr>
          <p:nvPr>
            <p:ph type="title"/>
          </p:nvPr>
        </p:nvSpPr>
        <p:spPr/>
        <p:txBody>
          <a:bodyPr/>
          <a:lstStyle/>
          <a:p>
            <a:r>
              <a:rPr lang="en-US" dirty="0"/>
              <a:t>What rules flow from the principle of open justice?</a:t>
            </a:r>
          </a:p>
        </p:txBody>
      </p:sp>
      <p:sp>
        <p:nvSpPr>
          <p:cNvPr id="4" name="Text Placeholder 3">
            <a:extLst>
              <a:ext uri="{FF2B5EF4-FFF2-40B4-BE49-F238E27FC236}">
                <a16:creationId xmlns:a16="http://schemas.microsoft.com/office/drawing/2014/main" id="{B51B2629-3AD3-5DB8-79BE-6DC2797CE042}"/>
              </a:ext>
            </a:extLst>
          </p:cNvPr>
          <p:cNvSpPr>
            <a:spLocks noGrp="1"/>
          </p:cNvSpPr>
          <p:nvPr>
            <p:ph type="body" sz="quarter" idx="10"/>
          </p:nvPr>
        </p:nvSpPr>
        <p:spPr>
          <a:xfrm>
            <a:off x="4572000" y="1366138"/>
            <a:ext cx="3819525" cy="2990766"/>
          </a:xfrm>
        </p:spPr>
        <p:txBody>
          <a:bodyPr/>
          <a:lstStyle/>
          <a:p>
            <a:pPr marL="0" indent="0">
              <a:buNone/>
            </a:pPr>
            <a:r>
              <a:rPr lang="en-US" b="1" dirty="0"/>
              <a:t>Consensus</a:t>
            </a:r>
          </a:p>
          <a:p>
            <a:r>
              <a:rPr lang="en-US" dirty="0"/>
              <a:t>Judicial proceedings are conducted and decisions are pronounced in open public court</a:t>
            </a:r>
          </a:p>
          <a:p>
            <a:r>
              <a:rPr lang="en-US" dirty="0"/>
              <a:t>Evidence is communicated publicly</a:t>
            </a:r>
          </a:p>
          <a:p>
            <a:r>
              <a:rPr lang="en-US" dirty="0"/>
              <a:t>Fair and accurate reporting not interfered with</a:t>
            </a:r>
          </a:p>
          <a:p>
            <a:pPr marL="0" indent="0">
              <a:buNone/>
            </a:pPr>
            <a:r>
              <a:rPr lang="en-US" b="1" dirty="0"/>
              <a:t>Developing jurisprudence</a:t>
            </a:r>
          </a:p>
          <a:p>
            <a:r>
              <a:rPr lang="en-US" dirty="0"/>
              <a:t>Duty to give reasons</a:t>
            </a:r>
          </a:p>
          <a:p>
            <a:endParaRPr lang="en-US" dirty="0"/>
          </a:p>
        </p:txBody>
      </p:sp>
      <p:sp>
        <p:nvSpPr>
          <p:cNvPr id="5" name="Text Placeholder 4">
            <a:extLst>
              <a:ext uri="{FF2B5EF4-FFF2-40B4-BE49-F238E27FC236}">
                <a16:creationId xmlns:a16="http://schemas.microsoft.com/office/drawing/2014/main" id="{11FC7FBE-D3A5-8F40-C66D-6386EBC5ABA8}"/>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CC1CCDE9-C5CA-A0E3-8632-1AC0A2C0812E}"/>
              </a:ext>
            </a:extLst>
          </p:cNvPr>
          <p:cNvSpPr>
            <a:spLocks noGrp="1"/>
          </p:cNvSpPr>
          <p:nvPr>
            <p:ph type="sldNum" sz="quarter" idx="4"/>
          </p:nvPr>
        </p:nvSpPr>
        <p:spPr/>
        <p:txBody>
          <a:bodyPr/>
          <a:lstStyle/>
          <a:p>
            <a:fld id="{DDBE135E-2566-4748-853C-8A3B78F0FB00}" type="slidenum">
              <a:rPr lang="en-GB" smtClean="0"/>
              <a:pPr/>
              <a:t>4</a:t>
            </a:fld>
            <a:endParaRPr lang="en-GB" dirty="0"/>
          </a:p>
        </p:txBody>
      </p:sp>
      <p:pic>
        <p:nvPicPr>
          <p:cNvPr id="1026" name="Picture 2">
            <a:extLst>
              <a:ext uri="{FF2B5EF4-FFF2-40B4-BE49-F238E27FC236}">
                <a16:creationId xmlns:a16="http://schemas.microsoft.com/office/drawing/2014/main" id="{213116CD-DD0A-11A8-BAD7-CA2FE63C021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3757" r="13757"/>
          <a:stretch>
            <a:fillRect/>
          </a:stretch>
        </p:blipFill>
        <p:spPr bwMode="auto">
          <a:xfrm>
            <a:off x="137160" y="1198880"/>
            <a:ext cx="1794510" cy="1625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itive results of the European Convention of Human Rights - Portal">
            <a:extLst>
              <a:ext uri="{FF2B5EF4-FFF2-40B4-BE49-F238E27FC236}">
                <a16:creationId xmlns:a16="http://schemas.microsoft.com/office/drawing/2014/main" id="{8DC8EB19-F712-FEEE-6D15-60132513B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830" y="3411044"/>
            <a:ext cx="1794510" cy="1008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A0F611-81E2-EB0B-B197-AA780A78E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260" y="1863187"/>
            <a:ext cx="183515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31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AD817-1137-8FDB-D8FB-A9B95461B66A}"/>
              </a:ext>
            </a:extLst>
          </p:cNvPr>
          <p:cNvSpPr>
            <a:spLocks noGrp="1"/>
          </p:cNvSpPr>
          <p:nvPr>
            <p:ph type="title"/>
          </p:nvPr>
        </p:nvSpPr>
        <p:spPr/>
        <p:txBody>
          <a:bodyPr/>
          <a:lstStyle/>
          <a:p>
            <a:r>
              <a:rPr lang="en-US" dirty="0"/>
              <a:t>Is open justice (and its rules) compatible with AI? </a:t>
            </a:r>
          </a:p>
        </p:txBody>
      </p:sp>
      <p:sp>
        <p:nvSpPr>
          <p:cNvPr id="4" name="Text Placeholder 3">
            <a:extLst>
              <a:ext uri="{FF2B5EF4-FFF2-40B4-BE49-F238E27FC236}">
                <a16:creationId xmlns:a16="http://schemas.microsoft.com/office/drawing/2014/main" id="{BB9F0FA3-E736-81CA-2ED1-520D54BA4187}"/>
              </a:ext>
            </a:extLst>
          </p:cNvPr>
          <p:cNvSpPr>
            <a:spLocks noGrp="1"/>
          </p:cNvSpPr>
          <p:nvPr>
            <p:ph type="body" sz="quarter" idx="10"/>
          </p:nvPr>
        </p:nvSpPr>
        <p:spPr>
          <a:xfrm>
            <a:off x="4151376" y="1545654"/>
            <a:ext cx="877824" cy="2990766"/>
          </a:xfrm>
        </p:spPr>
        <p:txBody>
          <a:bodyPr/>
          <a:lstStyle/>
          <a:p>
            <a:endParaRPr lang="en-US" dirty="0"/>
          </a:p>
        </p:txBody>
      </p:sp>
      <p:sp>
        <p:nvSpPr>
          <p:cNvPr id="5" name="Text Placeholder 4">
            <a:extLst>
              <a:ext uri="{FF2B5EF4-FFF2-40B4-BE49-F238E27FC236}">
                <a16:creationId xmlns:a16="http://schemas.microsoft.com/office/drawing/2014/main" id="{0E9F1A46-B3E4-F857-8DD3-B60F967992FB}"/>
              </a:ext>
            </a:extLst>
          </p:cNvPr>
          <p:cNvSpPr>
            <a:spLocks noGrp="1"/>
          </p:cNvSpPr>
          <p:nvPr>
            <p:ph type="body" sz="quarter" idx="11"/>
          </p:nvPr>
        </p:nvSpPr>
        <p:spPr/>
        <p:txBody>
          <a:bodyPr/>
          <a:lstStyle/>
          <a:p>
            <a:r>
              <a:rPr lang="en-US" i="1" dirty="0"/>
              <a:t>Public </a:t>
            </a:r>
            <a:r>
              <a:rPr lang="en-US" dirty="0"/>
              <a:t>justice…</a:t>
            </a:r>
            <a:endParaRPr lang="en-US" i="1" dirty="0"/>
          </a:p>
        </p:txBody>
      </p:sp>
      <p:sp>
        <p:nvSpPr>
          <p:cNvPr id="6" name="Slide Number Placeholder 5">
            <a:extLst>
              <a:ext uri="{FF2B5EF4-FFF2-40B4-BE49-F238E27FC236}">
                <a16:creationId xmlns:a16="http://schemas.microsoft.com/office/drawing/2014/main" id="{F97529C4-769A-A3F5-A008-DB4B832E79E2}"/>
              </a:ext>
            </a:extLst>
          </p:cNvPr>
          <p:cNvSpPr>
            <a:spLocks noGrp="1"/>
          </p:cNvSpPr>
          <p:nvPr>
            <p:ph type="sldNum" sz="quarter" idx="4"/>
          </p:nvPr>
        </p:nvSpPr>
        <p:spPr/>
        <p:txBody>
          <a:bodyPr/>
          <a:lstStyle/>
          <a:p>
            <a:fld id="{DDBE135E-2566-4748-853C-8A3B78F0FB00}" type="slidenum">
              <a:rPr lang="en-GB" smtClean="0"/>
              <a:pPr/>
              <a:t>5</a:t>
            </a:fld>
            <a:endParaRPr lang="en-GB" dirty="0"/>
          </a:p>
        </p:txBody>
      </p:sp>
      <p:pic>
        <p:nvPicPr>
          <p:cNvPr id="2050" name="Picture 2" descr="Another Doors Open Saturday - SOMETHING SATURDAYS">
            <a:hlinkClick r:id="rId3"/>
            <a:extLst>
              <a:ext uri="{FF2B5EF4-FFF2-40B4-BE49-F238E27FC236}">
                <a16:creationId xmlns:a16="http://schemas.microsoft.com/office/drawing/2014/main" id="{2720EC4C-54AE-4CBF-56F7-7DD14D350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03" y="1107006"/>
            <a:ext cx="2785891" cy="37145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19101848-0FDF-0860-ACF3-690B0E59B3A6}"/>
              </a:ext>
            </a:extLst>
          </p:cNvPr>
          <p:cNvPicPr>
            <a:picLocks noGrp="1" noChangeAspect="1" noChangeArrowheads="1"/>
          </p:cNvPicPr>
          <p:nvPr>
            <p:ph type="pic" sz="quarter" idx="12"/>
          </p:nvPr>
        </p:nvPicPr>
        <p:blipFill>
          <a:blip r:embed="rId5">
            <a:extLst>
              <a:ext uri="{28A0092B-C50C-407E-A947-70E740481C1C}">
                <a14:useLocalDpi xmlns:a14="http://schemas.microsoft.com/office/drawing/2010/main" val="0"/>
              </a:ext>
            </a:extLst>
          </a:blip>
          <a:srcRect l="5769" r="5769"/>
          <a:stretch>
            <a:fillRect/>
          </a:stretch>
        </p:blipFill>
        <p:spPr bwMode="auto">
          <a:xfrm>
            <a:off x="5599184" y="1486059"/>
            <a:ext cx="2871576" cy="26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9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AD817-1137-8FDB-D8FB-A9B95461B66A}"/>
              </a:ext>
            </a:extLst>
          </p:cNvPr>
          <p:cNvSpPr>
            <a:spLocks noGrp="1"/>
          </p:cNvSpPr>
          <p:nvPr>
            <p:ph type="title"/>
          </p:nvPr>
        </p:nvSpPr>
        <p:spPr/>
        <p:txBody>
          <a:bodyPr/>
          <a:lstStyle/>
          <a:p>
            <a:r>
              <a:rPr lang="en-US" dirty="0"/>
              <a:t>Is open justice (and its rules) compatible with AI? </a:t>
            </a:r>
          </a:p>
        </p:txBody>
      </p:sp>
      <p:sp>
        <p:nvSpPr>
          <p:cNvPr id="5" name="Text Placeholder 4">
            <a:extLst>
              <a:ext uri="{FF2B5EF4-FFF2-40B4-BE49-F238E27FC236}">
                <a16:creationId xmlns:a16="http://schemas.microsoft.com/office/drawing/2014/main" id="{0E9F1A46-B3E4-F857-8DD3-B60F967992FB}"/>
              </a:ext>
            </a:extLst>
          </p:cNvPr>
          <p:cNvSpPr>
            <a:spLocks noGrp="1"/>
          </p:cNvSpPr>
          <p:nvPr>
            <p:ph type="body" sz="quarter" idx="11"/>
          </p:nvPr>
        </p:nvSpPr>
        <p:spPr/>
        <p:txBody>
          <a:bodyPr/>
          <a:lstStyle/>
          <a:p>
            <a:r>
              <a:rPr lang="en-US" i="1" dirty="0"/>
              <a:t>Duty to give reasons</a:t>
            </a:r>
          </a:p>
        </p:txBody>
      </p:sp>
      <p:sp>
        <p:nvSpPr>
          <p:cNvPr id="6" name="Slide Number Placeholder 5">
            <a:extLst>
              <a:ext uri="{FF2B5EF4-FFF2-40B4-BE49-F238E27FC236}">
                <a16:creationId xmlns:a16="http://schemas.microsoft.com/office/drawing/2014/main" id="{F97529C4-769A-A3F5-A008-DB4B832E79E2}"/>
              </a:ext>
            </a:extLst>
          </p:cNvPr>
          <p:cNvSpPr>
            <a:spLocks noGrp="1"/>
          </p:cNvSpPr>
          <p:nvPr>
            <p:ph type="sldNum" sz="quarter" idx="4"/>
          </p:nvPr>
        </p:nvSpPr>
        <p:spPr/>
        <p:txBody>
          <a:bodyPr/>
          <a:lstStyle/>
          <a:p>
            <a:fld id="{DDBE135E-2566-4748-853C-8A3B78F0FB00}" type="slidenum">
              <a:rPr lang="en-GB" smtClean="0"/>
              <a:pPr/>
              <a:t>6</a:t>
            </a:fld>
            <a:endParaRPr lang="en-GB" dirty="0"/>
          </a:p>
        </p:txBody>
      </p:sp>
      <p:pic>
        <p:nvPicPr>
          <p:cNvPr id="2053" name="Picture 5">
            <a:extLst>
              <a:ext uri="{FF2B5EF4-FFF2-40B4-BE49-F238E27FC236}">
                <a16:creationId xmlns:a16="http://schemas.microsoft.com/office/drawing/2014/main" id="{19101848-0FDF-0860-ACF3-690B0E59B3A6}"/>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5769" r="5769"/>
          <a:stretch>
            <a:fillRect/>
          </a:stretch>
        </p:blipFill>
        <p:spPr bwMode="auto">
          <a:xfrm>
            <a:off x="735917" y="3293192"/>
            <a:ext cx="1586344" cy="14365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Judge female with solid fill">
            <a:extLst>
              <a:ext uri="{FF2B5EF4-FFF2-40B4-BE49-F238E27FC236}">
                <a16:creationId xmlns:a16="http://schemas.microsoft.com/office/drawing/2014/main" id="{580C2112-2332-09F3-CFE4-040955773F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9" y="1098116"/>
            <a:ext cx="1788160" cy="1788160"/>
          </a:xfrm>
          <a:prstGeom prst="rect">
            <a:avLst/>
          </a:prstGeom>
        </p:spPr>
      </p:pic>
      <p:pic>
        <p:nvPicPr>
          <p:cNvPr id="8" name="Picture 7">
            <a:extLst>
              <a:ext uri="{FF2B5EF4-FFF2-40B4-BE49-F238E27FC236}">
                <a16:creationId xmlns:a16="http://schemas.microsoft.com/office/drawing/2014/main" id="{69E87AA5-7433-1E5B-17A2-48C3BFBB319F}"/>
              </a:ext>
            </a:extLst>
          </p:cNvPr>
          <p:cNvPicPr>
            <a:picLocks noChangeAspect="1"/>
          </p:cNvPicPr>
          <p:nvPr/>
        </p:nvPicPr>
        <p:blipFill>
          <a:blip r:embed="rId6"/>
          <a:stretch>
            <a:fillRect/>
          </a:stretch>
        </p:blipFill>
        <p:spPr>
          <a:xfrm>
            <a:off x="4129570" y="3293192"/>
            <a:ext cx="1629956" cy="1098116"/>
          </a:xfrm>
          <a:prstGeom prst="rect">
            <a:avLst/>
          </a:prstGeom>
        </p:spPr>
      </p:pic>
      <p:pic>
        <p:nvPicPr>
          <p:cNvPr id="9" name="Picture 8">
            <a:extLst>
              <a:ext uri="{FF2B5EF4-FFF2-40B4-BE49-F238E27FC236}">
                <a16:creationId xmlns:a16="http://schemas.microsoft.com/office/drawing/2014/main" id="{189CC3AD-B0AA-D2EE-FA07-1958D55CAA55}"/>
              </a:ext>
            </a:extLst>
          </p:cNvPr>
          <p:cNvPicPr>
            <a:picLocks noChangeAspect="1"/>
          </p:cNvPicPr>
          <p:nvPr/>
        </p:nvPicPr>
        <p:blipFill>
          <a:blip r:embed="rId7"/>
          <a:stretch>
            <a:fillRect/>
          </a:stretch>
        </p:blipFill>
        <p:spPr>
          <a:xfrm>
            <a:off x="3733590" y="1194969"/>
            <a:ext cx="1819302" cy="1456891"/>
          </a:xfrm>
          <a:prstGeom prst="rect">
            <a:avLst/>
          </a:prstGeom>
        </p:spPr>
      </p:pic>
      <p:sp>
        <p:nvSpPr>
          <p:cNvPr id="11" name="Arrow: Right 10">
            <a:extLst>
              <a:ext uri="{FF2B5EF4-FFF2-40B4-BE49-F238E27FC236}">
                <a16:creationId xmlns:a16="http://schemas.microsoft.com/office/drawing/2014/main" id="{F49B2C26-499F-6910-7ECF-277F93D23E79}"/>
              </a:ext>
            </a:extLst>
          </p:cNvPr>
          <p:cNvSpPr/>
          <p:nvPr/>
        </p:nvSpPr>
        <p:spPr>
          <a:xfrm>
            <a:off x="2423169" y="1584960"/>
            <a:ext cx="1310421" cy="42672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8BCD931A-63B0-A6FD-237A-DC346194E6D6}"/>
              </a:ext>
            </a:extLst>
          </p:cNvPr>
          <p:cNvSpPr/>
          <p:nvPr/>
        </p:nvSpPr>
        <p:spPr>
          <a:xfrm>
            <a:off x="2514615" y="3584722"/>
            <a:ext cx="1310421" cy="42672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25880A5-2903-D9ED-D290-90DD5697F27D}"/>
              </a:ext>
            </a:extLst>
          </p:cNvPr>
          <p:cNvSpPr/>
          <p:nvPr/>
        </p:nvSpPr>
        <p:spPr>
          <a:xfrm>
            <a:off x="7254204" y="2228137"/>
            <a:ext cx="1629956" cy="914400"/>
          </a:xfrm>
          <a:prstGeom prst="round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Legal decision</a:t>
            </a:r>
          </a:p>
        </p:txBody>
      </p:sp>
      <p:sp>
        <p:nvSpPr>
          <p:cNvPr id="15" name="Equals 14">
            <a:extLst>
              <a:ext uri="{FF2B5EF4-FFF2-40B4-BE49-F238E27FC236}">
                <a16:creationId xmlns:a16="http://schemas.microsoft.com/office/drawing/2014/main" id="{EEAB1F98-9BFD-2AAB-3631-061E5FE48216}"/>
              </a:ext>
            </a:extLst>
          </p:cNvPr>
          <p:cNvSpPr/>
          <p:nvPr/>
        </p:nvSpPr>
        <p:spPr>
          <a:xfrm>
            <a:off x="5737471" y="2401671"/>
            <a:ext cx="1332154" cy="689746"/>
          </a:xfrm>
          <a:prstGeom prst="mathEqual">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5263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itle 2">
            <a:extLst>
              <a:ext uri="{FF2B5EF4-FFF2-40B4-BE49-F238E27FC236}">
                <a16:creationId xmlns:a16="http://schemas.microsoft.com/office/drawing/2014/main" id="{ADBB285A-F1C2-D919-E6A6-2119B70665AE}"/>
              </a:ext>
            </a:extLst>
          </p:cNvPr>
          <p:cNvSpPr>
            <a:spLocks noGrp="1"/>
          </p:cNvSpPr>
          <p:nvPr>
            <p:ph type="title"/>
          </p:nvPr>
        </p:nvSpPr>
        <p:spPr>
          <a:xfrm>
            <a:off x="828686" y="270000"/>
            <a:ext cx="7500939" cy="421200"/>
          </a:xfrm>
        </p:spPr>
        <p:txBody>
          <a:bodyPr/>
          <a:lstStyle/>
          <a:p>
            <a:r>
              <a:rPr lang="en-US" dirty="0"/>
              <a:t>The principle of open justice… in an AI era? </a:t>
            </a:r>
          </a:p>
        </p:txBody>
      </p:sp>
      <p:sp>
        <p:nvSpPr>
          <p:cNvPr id="2065" name="Text Placeholder 3">
            <a:extLst>
              <a:ext uri="{FF2B5EF4-FFF2-40B4-BE49-F238E27FC236}">
                <a16:creationId xmlns:a16="http://schemas.microsoft.com/office/drawing/2014/main" id="{E540E162-70B8-2F65-78E4-902B2D37129B}"/>
              </a:ext>
            </a:extLst>
          </p:cNvPr>
          <p:cNvSpPr>
            <a:spLocks noGrp="1"/>
          </p:cNvSpPr>
          <p:nvPr>
            <p:ph type="body" sz="quarter" idx="10"/>
          </p:nvPr>
        </p:nvSpPr>
        <p:spPr>
          <a:xfrm>
            <a:off x="833385" y="1428750"/>
            <a:ext cx="3819525" cy="2990766"/>
          </a:xfrm>
        </p:spPr>
        <p:txBody>
          <a:bodyPr/>
          <a:lstStyle/>
          <a:p>
            <a:pPr marL="0" indent="0">
              <a:buNone/>
            </a:pPr>
            <a:endParaRPr lang="en-IE"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1800" kern="100" dirty="0">
                <a:latin typeface="Calibri" panose="020F0502020204030204" pitchFamily="34" charset="0"/>
                <a:ea typeface="Calibri" panose="020F0502020204030204" pitchFamily="34" charset="0"/>
                <a:cs typeface="Times New Roman" panose="02020603050405020304" pitchFamily="18" charset="0"/>
              </a:rPr>
              <a:t>How can justice </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“be seen to be done...” </a:t>
            </a:r>
            <a:r>
              <a:rPr lang="en-US" sz="1800" dirty="0"/>
              <a:t>in the era of AI legal decision-making?</a:t>
            </a:r>
          </a:p>
          <a:p>
            <a:pPr marL="0" indent="0">
              <a:buNone/>
            </a:pPr>
            <a:endParaRPr lang="en-US" sz="1800" dirty="0"/>
          </a:p>
          <a:p>
            <a:pPr marL="0" indent="0">
              <a:buNone/>
            </a:pPr>
            <a:r>
              <a:rPr lang="en-US" sz="1800" dirty="0"/>
              <a:t>Recalibrate “open justice” …</a:t>
            </a:r>
          </a:p>
        </p:txBody>
      </p:sp>
      <p:sp>
        <p:nvSpPr>
          <p:cNvPr id="6" name="TextBox 5">
            <a:extLst>
              <a:ext uri="{FF2B5EF4-FFF2-40B4-BE49-F238E27FC236}">
                <a16:creationId xmlns:a16="http://schemas.microsoft.com/office/drawing/2014/main" id="{63758040-1607-57B7-C5F4-98D308BA130B}"/>
              </a:ext>
            </a:extLst>
          </p:cNvPr>
          <p:cNvSpPr txBox="1"/>
          <p:nvPr/>
        </p:nvSpPr>
        <p:spPr>
          <a:xfrm>
            <a:off x="828675" y="723984"/>
            <a:ext cx="7500938" cy="207169"/>
          </a:xfrm>
          <a:prstGeom prst="rect">
            <a:avLst/>
          </a:prstGeom>
        </p:spPr>
        <p:txBody>
          <a:bodyPr vert="horz" lIns="0" tIns="0" rIns="0" bIns="0" rtlCol="0">
            <a:normAutofit/>
          </a:bodyPr>
          <a:lstStyle/>
          <a:p>
            <a:pPr>
              <a:lnSpc>
                <a:spcPct val="90000"/>
              </a:lnSpc>
              <a:spcBef>
                <a:spcPts val="1417"/>
              </a:spcBef>
            </a:pPr>
            <a:endParaRPr lang="ga-IE" sz="1400" b="0" kern="1200" dirty="0">
              <a:latin typeface="+mn-lt"/>
              <a:ea typeface="+mn-ea"/>
              <a:cs typeface="+mn-cs"/>
            </a:endParaRPr>
          </a:p>
        </p:txBody>
      </p:sp>
      <p:sp>
        <p:nvSpPr>
          <p:cNvPr id="5" name="Slide Number Placeholder 4">
            <a:extLst>
              <a:ext uri="{FF2B5EF4-FFF2-40B4-BE49-F238E27FC236}">
                <a16:creationId xmlns:a16="http://schemas.microsoft.com/office/drawing/2014/main" id="{860DF3C3-D356-B673-1A2A-0A056D0D199C}"/>
              </a:ext>
            </a:extLst>
          </p:cNvPr>
          <p:cNvSpPr>
            <a:spLocks noGrp="1"/>
          </p:cNvSpPr>
          <p:nvPr>
            <p:ph type="sldNum" sz="quarter" idx="4"/>
          </p:nvPr>
        </p:nvSpPr>
        <p:spPr>
          <a:xfrm>
            <a:off x="8039513" y="4881249"/>
            <a:ext cx="290100" cy="191861"/>
          </a:xfrm>
        </p:spPr>
        <p:txBody>
          <a:bodyPr vert="horz" lIns="0" tIns="0" rIns="0" bIns="0" rtlCol="0" anchor="b" anchorCtr="0">
            <a:normAutofit/>
          </a:bodyPr>
          <a:lstStyle/>
          <a:p>
            <a:pPr>
              <a:spcAft>
                <a:spcPts val="600"/>
              </a:spcAft>
            </a:pPr>
            <a:fld id="{DDBE135E-2566-4748-853C-8A3B78F0FB00}" type="slidenum">
              <a:rPr lang="en-GB" smtClean="0"/>
              <a:pPr>
                <a:spcAft>
                  <a:spcPts val="600"/>
                </a:spcAft>
              </a:pPr>
              <a:t>7</a:t>
            </a:fld>
            <a:endParaRPr lang="en-GB"/>
          </a:p>
        </p:txBody>
      </p:sp>
      <p:pic>
        <p:nvPicPr>
          <p:cNvPr id="2" name="Picture 1">
            <a:extLst>
              <a:ext uri="{FF2B5EF4-FFF2-40B4-BE49-F238E27FC236}">
                <a16:creationId xmlns:a16="http://schemas.microsoft.com/office/drawing/2014/main" id="{54ECEFBC-18DD-2C4E-B8FA-27B44210E866}"/>
              </a:ext>
            </a:extLst>
          </p:cNvPr>
          <p:cNvPicPr>
            <a:picLocks noChangeAspect="1"/>
          </p:cNvPicPr>
          <p:nvPr/>
        </p:nvPicPr>
        <p:blipFill>
          <a:blip r:embed="rId3"/>
          <a:stretch>
            <a:fillRect/>
          </a:stretch>
        </p:blipFill>
        <p:spPr>
          <a:xfrm>
            <a:off x="5343882" y="1116727"/>
            <a:ext cx="3019507" cy="3756773"/>
          </a:xfrm>
          <a:prstGeom prst="rect">
            <a:avLst/>
          </a:prstGeom>
        </p:spPr>
      </p:pic>
    </p:spTree>
    <p:extLst>
      <p:ext uri="{BB962C8B-B14F-4D97-AF65-F5344CB8AC3E}">
        <p14:creationId xmlns:p14="http://schemas.microsoft.com/office/powerpoint/2010/main" val="77116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3988-1629-0236-69CD-6B5E4A086B83}"/>
              </a:ext>
            </a:extLst>
          </p:cNvPr>
          <p:cNvSpPr>
            <a:spLocks noGrp="1"/>
          </p:cNvSpPr>
          <p:nvPr>
            <p:ph type="title"/>
          </p:nvPr>
        </p:nvSpPr>
        <p:spPr/>
        <p:txBody>
          <a:bodyPr/>
          <a:lstStyle/>
          <a:p>
            <a:r>
              <a:rPr lang="en-US" dirty="0"/>
              <a:t>Draw from two theories / areas of literature</a:t>
            </a:r>
          </a:p>
        </p:txBody>
      </p:sp>
      <p:sp>
        <p:nvSpPr>
          <p:cNvPr id="3" name="Text Placeholder 2">
            <a:extLst>
              <a:ext uri="{FF2B5EF4-FFF2-40B4-BE49-F238E27FC236}">
                <a16:creationId xmlns:a16="http://schemas.microsoft.com/office/drawing/2014/main" id="{B6B5F088-5A14-DF9F-3649-B4336CA0E494}"/>
              </a:ext>
            </a:extLst>
          </p:cNvPr>
          <p:cNvSpPr>
            <a:spLocks noGrp="1"/>
          </p:cNvSpPr>
          <p:nvPr>
            <p:ph type="body" sz="quarter" idx="10"/>
          </p:nvPr>
        </p:nvSpPr>
        <p:spPr>
          <a:xfrm>
            <a:off x="2536384" y="3020177"/>
            <a:ext cx="2007699" cy="1186262"/>
          </a:xfrm>
        </p:spPr>
        <p:txBody>
          <a:bodyPr/>
          <a:lstStyle/>
          <a:p>
            <a:pPr marL="0" indent="0">
              <a:buNone/>
            </a:pPr>
            <a:r>
              <a:rPr lang="en-GB" dirty="0"/>
              <a:t>Article 13 and 28b EU AI Act: “Transparency” and ”sufficiently detailed” summary of the use of training data for foundation models.</a:t>
            </a:r>
            <a:endParaRPr lang="en-US" dirty="0"/>
          </a:p>
        </p:txBody>
      </p:sp>
      <p:sp>
        <p:nvSpPr>
          <p:cNvPr id="4" name="Text Placeholder 3">
            <a:extLst>
              <a:ext uri="{FF2B5EF4-FFF2-40B4-BE49-F238E27FC236}">
                <a16:creationId xmlns:a16="http://schemas.microsoft.com/office/drawing/2014/main" id="{6465C3CC-45C8-90A0-D0A9-5B6AABA9B343}"/>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93FA36BA-22C9-DE84-1196-B3ED47D97E4D}"/>
              </a:ext>
            </a:extLst>
          </p:cNvPr>
          <p:cNvSpPr>
            <a:spLocks noGrp="1"/>
          </p:cNvSpPr>
          <p:nvPr>
            <p:ph type="body" sz="quarter" idx="12"/>
          </p:nvPr>
        </p:nvSpPr>
        <p:spPr>
          <a:xfrm>
            <a:off x="4914901" y="1107006"/>
            <a:ext cx="3934800" cy="2676325"/>
          </a:xfrm>
        </p:spPr>
        <p:txBody>
          <a:bodyPr/>
          <a:lstStyle/>
          <a:p>
            <a:r>
              <a:rPr lang="en-US" b="1" dirty="0"/>
              <a:t>Explainable AI (XAI)</a:t>
            </a:r>
          </a:p>
          <a:p>
            <a:pPr lvl="1"/>
            <a:r>
              <a:rPr lang="en-US" dirty="0"/>
              <a:t>Two strands (Xu et al)</a:t>
            </a:r>
          </a:p>
          <a:p>
            <a:pPr marL="0" indent="0" algn="ctr">
              <a:buNone/>
            </a:pPr>
            <a:endParaRPr lang="en-US" dirty="0"/>
          </a:p>
          <a:p>
            <a:pPr marL="0" indent="0" algn="ctr">
              <a:buNone/>
            </a:pPr>
            <a:endParaRPr lang="en-US" dirty="0"/>
          </a:p>
        </p:txBody>
      </p:sp>
      <p:sp>
        <p:nvSpPr>
          <p:cNvPr id="6" name="Slide Number Placeholder 5">
            <a:extLst>
              <a:ext uri="{FF2B5EF4-FFF2-40B4-BE49-F238E27FC236}">
                <a16:creationId xmlns:a16="http://schemas.microsoft.com/office/drawing/2014/main" id="{759FB24B-973D-5FAE-674B-35E18E5BE778}"/>
              </a:ext>
            </a:extLst>
          </p:cNvPr>
          <p:cNvSpPr>
            <a:spLocks noGrp="1"/>
          </p:cNvSpPr>
          <p:nvPr>
            <p:ph type="sldNum" sz="quarter" idx="4"/>
          </p:nvPr>
        </p:nvSpPr>
        <p:spPr/>
        <p:txBody>
          <a:bodyPr/>
          <a:lstStyle/>
          <a:p>
            <a:fld id="{DDBE135E-2566-4748-853C-8A3B78F0FB00}" type="slidenum">
              <a:rPr lang="en-GB" smtClean="0"/>
              <a:pPr/>
              <a:t>8</a:t>
            </a:fld>
            <a:endParaRPr lang="en-GB" dirty="0"/>
          </a:p>
        </p:txBody>
      </p:sp>
      <p:sp>
        <p:nvSpPr>
          <p:cNvPr id="7" name="Rectangle: Rounded Corners 6">
            <a:extLst>
              <a:ext uri="{FF2B5EF4-FFF2-40B4-BE49-F238E27FC236}">
                <a16:creationId xmlns:a16="http://schemas.microsoft.com/office/drawing/2014/main" id="{FBE1F749-A07C-874D-2329-D6A4C15668AD}"/>
              </a:ext>
            </a:extLst>
          </p:cNvPr>
          <p:cNvSpPr/>
          <p:nvPr/>
        </p:nvSpPr>
        <p:spPr>
          <a:xfrm>
            <a:off x="741327" y="3054269"/>
            <a:ext cx="1629956" cy="914400"/>
          </a:xfrm>
          <a:prstGeom prst="round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Algorithmic transparency</a:t>
            </a:r>
          </a:p>
        </p:txBody>
      </p:sp>
      <p:sp>
        <p:nvSpPr>
          <p:cNvPr id="8" name="Rectangle: Rounded Corners 7">
            <a:extLst>
              <a:ext uri="{FF2B5EF4-FFF2-40B4-BE49-F238E27FC236}">
                <a16:creationId xmlns:a16="http://schemas.microsoft.com/office/drawing/2014/main" id="{22185D26-34F8-ADE2-2F16-D1E9EA23ABB5}"/>
              </a:ext>
            </a:extLst>
          </p:cNvPr>
          <p:cNvSpPr/>
          <p:nvPr/>
        </p:nvSpPr>
        <p:spPr>
          <a:xfrm>
            <a:off x="4874601" y="3054269"/>
            <a:ext cx="1629956" cy="914400"/>
          </a:xfrm>
          <a:prstGeom prst="round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Decision explanations</a:t>
            </a:r>
          </a:p>
        </p:txBody>
      </p:sp>
      <p:sp>
        <p:nvSpPr>
          <p:cNvPr id="9" name="Text Placeholder 2">
            <a:extLst>
              <a:ext uri="{FF2B5EF4-FFF2-40B4-BE49-F238E27FC236}">
                <a16:creationId xmlns:a16="http://schemas.microsoft.com/office/drawing/2014/main" id="{2DC5A69B-4A7B-D139-4AE4-7AB1F415AC2C}"/>
              </a:ext>
            </a:extLst>
          </p:cNvPr>
          <p:cNvSpPr txBox="1">
            <a:spLocks/>
          </p:cNvSpPr>
          <p:nvPr/>
        </p:nvSpPr>
        <p:spPr>
          <a:xfrm>
            <a:off x="6699657" y="3051000"/>
            <a:ext cx="1629956" cy="1186262"/>
          </a:xfrm>
          <a:prstGeom prst="rect">
            <a:avLst/>
          </a:prstGeom>
        </p:spPr>
        <p:txBody>
          <a:bodyPr vert="horz" lIns="0" tIns="0" rIns="0" bIns="0" rtlCol="0">
            <a:noAutofit/>
          </a:bodyPr>
          <a:lstStyle>
            <a:lvl1pPr marL="276225" indent="-276225" algn="l" defTabSz="914400" rtl="0" eaLnBrk="1" latinLnBrk="0" hangingPunct="1">
              <a:spcBef>
                <a:spcPts val="900"/>
              </a:spcBef>
              <a:buClr>
                <a:schemeClr val="tx2"/>
              </a:buClr>
              <a:buFont typeface="Arial" panose="020B0604020202020204" pitchFamily="34" charset="0"/>
              <a:buChar char="‒"/>
              <a:defRPr sz="1600" b="0" kern="1200">
                <a:solidFill>
                  <a:schemeClr val="tx1"/>
                </a:solidFill>
                <a:latin typeface="+mn-lt"/>
                <a:ea typeface="+mn-ea"/>
                <a:cs typeface="+mn-cs"/>
              </a:defRPr>
            </a:lvl1pPr>
            <a:lvl2pPr marL="625475" indent="-233363" algn="l" defTabSz="914400" rtl="0" eaLnBrk="1" latinLnBrk="0" hangingPunct="1">
              <a:spcBef>
                <a:spcPts val="1134"/>
              </a:spcBef>
              <a:buClr>
                <a:schemeClr val="tx2"/>
              </a:buClr>
              <a:buFont typeface="Arial" panose="020B0604020202020204" pitchFamily="34" charset="0"/>
              <a:buChar char="•"/>
              <a:defRPr sz="1600" kern="1200">
                <a:solidFill>
                  <a:schemeClr val="tx1"/>
                </a:solidFill>
                <a:latin typeface="+mn-lt"/>
                <a:ea typeface="+mn-ea"/>
                <a:cs typeface="+mn-cs"/>
              </a:defRPr>
            </a:lvl2pPr>
            <a:lvl3pPr marL="912813" indent="-222250" algn="l" defTabSz="914400" rtl="0" eaLnBrk="1" latinLnBrk="0" hangingPunct="1">
              <a:spcBef>
                <a:spcPts val="1134"/>
              </a:spcBef>
              <a:buClr>
                <a:schemeClr val="tx2"/>
              </a:buClr>
              <a:buFont typeface="Arial" pitchFamily="34" charset="0"/>
              <a:buChar char="•"/>
              <a:defRPr sz="1600" kern="1200">
                <a:solidFill>
                  <a:schemeClr val="tx1"/>
                </a:solidFill>
                <a:latin typeface="+mn-lt"/>
                <a:ea typeface="+mn-ea"/>
                <a:cs typeface="+mn-cs"/>
              </a:defRPr>
            </a:lvl3pPr>
            <a:lvl4pPr marL="1128713" indent="-190500" algn="l" defTabSz="914400" rtl="0" eaLnBrk="1" latinLnBrk="0" hangingPunct="1">
              <a:spcBef>
                <a:spcPts val="1134"/>
              </a:spcBef>
              <a:buClr>
                <a:schemeClr val="tx2"/>
              </a:buClr>
              <a:buFont typeface="Minion Pro" pitchFamily="18" charset="0"/>
              <a:buChar char="‒"/>
              <a:defRPr sz="1600" kern="1200">
                <a:solidFill>
                  <a:schemeClr val="tx1"/>
                </a:solidFill>
                <a:latin typeface="+mn-lt"/>
                <a:ea typeface="+mn-ea"/>
                <a:cs typeface="+mn-cs"/>
              </a:defRPr>
            </a:lvl4pPr>
            <a:lvl5pPr marL="1439863" indent="-185738" algn="l" defTabSz="914400" rtl="0" eaLnBrk="1" latinLnBrk="0" hangingPunct="1">
              <a:spcBef>
                <a:spcPts val="113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Article 13(1) GDPR: “meaningful information about the logic involved”</a:t>
            </a:r>
            <a:endParaRPr lang="en-US" dirty="0"/>
          </a:p>
        </p:txBody>
      </p:sp>
      <p:sp>
        <p:nvSpPr>
          <p:cNvPr id="10" name="Text Placeholder 4">
            <a:extLst>
              <a:ext uri="{FF2B5EF4-FFF2-40B4-BE49-F238E27FC236}">
                <a16:creationId xmlns:a16="http://schemas.microsoft.com/office/drawing/2014/main" id="{BF3B845B-4310-A2E7-63FE-B31B8B6A3685}"/>
              </a:ext>
            </a:extLst>
          </p:cNvPr>
          <p:cNvSpPr txBox="1">
            <a:spLocks/>
          </p:cNvSpPr>
          <p:nvPr/>
        </p:nvSpPr>
        <p:spPr>
          <a:xfrm>
            <a:off x="403883" y="1107006"/>
            <a:ext cx="3934800" cy="2683627"/>
          </a:xfrm>
          <a:prstGeom prst="rect">
            <a:avLst/>
          </a:prstGeom>
        </p:spPr>
        <p:txBody>
          <a:bodyPr vert="horz" lIns="0" tIns="0" rIns="0" bIns="0" rtlCol="0">
            <a:noAutofit/>
          </a:bodyPr>
          <a:lstStyle>
            <a:lvl1pPr marL="276225" indent="-276225" algn="l" defTabSz="914400" rtl="0" eaLnBrk="1" latinLnBrk="0" hangingPunct="1">
              <a:spcBef>
                <a:spcPts val="900"/>
              </a:spcBef>
              <a:buClr>
                <a:schemeClr val="tx2"/>
              </a:buClr>
              <a:buFont typeface="Arial" panose="020B0604020202020204" pitchFamily="34" charset="0"/>
              <a:buChar char="‒"/>
              <a:defRPr sz="1600" b="0" kern="1200">
                <a:solidFill>
                  <a:schemeClr val="tx1"/>
                </a:solidFill>
                <a:latin typeface="+mn-lt"/>
                <a:ea typeface="+mn-ea"/>
                <a:cs typeface="+mn-cs"/>
              </a:defRPr>
            </a:lvl1pPr>
            <a:lvl2pPr marL="625475" indent="-233363" algn="l" defTabSz="914400" rtl="0" eaLnBrk="1" latinLnBrk="0" hangingPunct="1">
              <a:spcBef>
                <a:spcPts val="1134"/>
              </a:spcBef>
              <a:buClr>
                <a:schemeClr val="tx2"/>
              </a:buClr>
              <a:buFont typeface="Arial" panose="020B0604020202020204" pitchFamily="34" charset="0"/>
              <a:buChar char="•"/>
              <a:defRPr sz="1600" kern="1200">
                <a:solidFill>
                  <a:schemeClr val="tx1"/>
                </a:solidFill>
                <a:latin typeface="+mn-lt"/>
                <a:ea typeface="+mn-ea"/>
                <a:cs typeface="+mn-cs"/>
              </a:defRPr>
            </a:lvl2pPr>
            <a:lvl3pPr marL="912813" indent="-222250" algn="l" defTabSz="914400" rtl="0" eaLnBrk="1" latinLnBrk="0" hangingPunct="1">
              <a:spcBef>
                <a:spcPts val="1134"/>
              </a:spcBef>
              <a:buClr>
                <a:schemeClr val="tx2"/>
              </a:buClr>
              <a:buFont typeface="Arial" pitchFamily="34" charset="0"/>
              <a:buChar char="•"/>
              <a:defRPr sz="1600" kern="1200">
                <a:solidFill>
                  <a:schemeClr val="tx1"/>
                </a:solidFill>
                <a:latin typeface="+mn-lt"/>
                <a:ea typeface="+mn-ea"/>
                <a:cs typeface="+mn-cs"/>
              </a:defRPr>
            </a:lvl3pPr>
            <a:lvl4pPr marL="1128713" indent="-190500" algn="l" defTabSz="914400" rtl="0" eaLnBrk="1" latinLnBrk="0" hangingPunct="1">
              <a:spcBef>
                <a:spcPts val="1134"/>
              </a:spcBef>
              <a:buClr>
                <a:schemeClr val="tx2"/>
              </a:buClr>
              <a:buFont typeface="Minion Pro" pitchFamily="18" charset="0"/>
              <a:buChar char="‒"/>
              <a:defRPr sz="1600" kern="1200">
                <a:solidFill>
                  <a:schemeClr val="tx1"/>
                </a:solidFill>
                <a:latin typeface="+mn-lt"/>
                <a:ea typeface="+mn-ea"/>
                <a:cs typeface="+mn-cs"/>
              </a:defRPr>
            </a:lvl4pPr>
            <a:lvl5pPr marL="1439863" indent="-185738" algn="l" defTabSz="914400" rtl="0" eaLnBrk="1" latinLnBrk="0" hangingPunct="1">
              <a:spcBef>
                <a:spcPts val="113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Procedural Justice (Thibuat and Walker) </a:t>
            </a:r>
          </a:p>
          <a:p>
            <a:pPr lvl="1"/>
            <a:r>
              <a:rPr lang="en-US" dirty="0"/>
              <a:t>Applied to algorithmic decision-making (Lee et al).</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12" name="Rectangle: Rounded Corners 11">
            <a:extLst>
              <a:ext uri="{FF2B5EF4-FFF2-40B4-BE49-F238E27FC236}">
                <a16:creationId xmlns:a16="http://schemas.microsoft.com/office/drawing/2014/main" id="{B3836ED0-CEAC-C35A-73ED-9D243AA67EA1}"/>
              </a:ext>
            </a:extLst>
          </p:cNvPr>
          <p:cNvSpPr/>
          <p:nvPr/>
        </p:nvSpPr>
        <p:spPr>
          <a:xfrm>
            <a:off x="828675" y="2121738"/>
            <a:ext cx="1403168" cy="5503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Standards clarity</a:t>
            </a:r>
          </a:p>
        </p:txBody>
      </p:sp>
      <p:sp>
        <p:nvSpPr>
          <p:cNvPr id="13" name="Rectangle: Rounded Corners 12">
            <a:extLst>
              <a:ext uri="{FF2B5EF4-FFF2-40B4-BE49-F238E27FC236}">
                <a16:creationId xmlns:a16="http://schemas.microsoft.com/office/drawing/2014/main" id="{02003A6C-172C-E829-2F44-E8C7099FA146}"/>
              </a:ext>
            </a:extLst>
          </p:cNvPr>
          <p:cNvSpPr/>
          <p:nvPr/>
        </p:nvSpPr>
        <p:spPr>
          <a:xfrm>
            <a:off x="2371283" y="2121738"/>
            <a:ext cx="2212070" cy="5503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Explanation of decision outcomes</a:t>
            </a:r>
          </a:p>
        </p:txBody>
      </p:sp>
      <p:sp>
        <p:nvSpPr>
          <p:cNvPr id="14" name="Rectangle: Rounded Corners 13">
            <a:extLst>
              <a:ext uri="{FF2B5EF4-FFF2-40B4-BE49-F238E27FC236}">
                <a16:creationId xmlns:a16="http://schemas.microsoft.com/office/drawing/2014/main" id="{D5C0A903-A9BA-1603-4E20-4995D2D3FA52}"/>
              </a:ext>
            </a:extLst>
          </p:cNvPr>
          <p:cNvSpPr/>
          <p:nvPr/>
        </p:nvSpPr>
        <p:spPr>
          <a:xfrm>
            <a:off x="4893546" y="2103188"/>
            <a:ext cx="2212070" cy="5503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Transparency design</a:t>
            </a:r>
          </a:p>
        </p:txBody>
      </p:sp>
      <p:sp>
        <p:nvSpPr>
          <p:cNvPr id="15" name="Rectangle: Rounded Corners 14">
            <a:extLst>
              <a:ext uri="{FF2B5EF4-FFF2-40B4-BE49-F238E27FC236}">
                <a16:creationId xmlns:a16="http://schemas.microsoft.com/office/drawing/2014/main" id="{6A4AD7C0-21C0-B713-4F93-8A0BA771CB79}"/>
              </a:ext>
            </a:extLst>
          </p:cNvPr>
          <p:cNvSpPr/>
          <p:nvPr/>
        </p:nvSpPr>
        <p:spPr>
          <a:xfrm>
            <a:off x="7425207" y="2093850"/>
            <a:ext cx="1532206" cy="5782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Post-hoc explanation</a:t>
            </a:r>
          </a:p>
        </p:txBody>
      </p:sp>
      <p:cxnSp>
        <p:nvCxnSpPr>
          <p:cNvPr id="17" name="Connector: Elbow 16">
            <a:extLst>
              <a:ext uri="{FF2B5EF4-FFF2-40B4-BE49-F238E27FC236}">
                <a16:creationId xmlns:a16="http://schemas.microsoft.com/office/drawing/2014/main" id="{6DFC9FBC-94C0-C306-21DD-EB63F78D67C0}"/>
              </a:ext>
            </a:extLst>
          </p:cNvPr>
          <p:cNvCxnSpPr>
            <a:stCxn id="14" idx="2"/>
            <a:endCxn id="7" idx="0"/>
          </p:cNvCxnSpPr>
          <p:nvPr/>
        </p:nvCxnSpPr>
        <p:spPr>
          <a:xfrm rot="5400000">
            <a:off x="3577575" y="632262"/>
            <a:ext cx="400737" cy="444327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CF7FEC48-F345-3135-BB39-3C42368F5078}"/>
              </a:ext>
            </a:extLst>
          </p:cNvPr>
          <p:cNvCxnSpPr>
            <a:endCxn id="12" idx="2"/>
          </p:cNvCxnSpPr>
          <p:nvPr/>
        </p:nvCxnSpPr>
        <p:spPr>
          <a:xfrm flipH="1" flipV="1">
            <a:off x="1530259" y="2672082"/>
            <a:ext cx="31841" cy="17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56021-EE9A-45BE-4D07-20B4E63D5220}"/>
              </a:ext>
            </a:extLst>
          </p:cNvPr>
          <p:cNvCxnSpPr/>
          <p:nvPr/>
        </p:nvCxnSpPr>
        <p:spPr>
          <a:xfrm flipV="1">
            <a:off x="4338683" y="1854200"/>
            <a:ext cx="0" cy="26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AF9879-3B9E-B124-1265-28D9DF0D6A92}"/>
              </a:ext>
            </a:extLst>
          </p:cNvPr>
          <p:cNvCxnSpPr/>
          <p:nvPr/>
        </p:nvCxnSpPr>
        <p:spPr>
          <a:xfrm>
            <a:off x="4338683" y="1854200"/>
            <a:ext cx="29003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4D86CF-EDEE-383F-9403-88F76C7AB2CB}"/>
              </a:ext>
            </a:extLst>
          </p:cNvPr>
          <p:cNvCxnSpPr/>
          <p:nvPr/>
        </p:nvCxnSpPr>
        <p:spPr>
          <a:xfrm>
            <a:off x="7239000" y="18542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36B942-FD1C-6E00-0DD6-7257B4A7A2F7}"/>
              </a:ext>
            </a:extLst>
          </p:cNvPr>
          <p:cNvCxnSpPr/>
          <p:nvPr/>
        </p:nvCxnSpPr>
        <p:spPr>
          <a:xfrm>
            <a:off x="6337300" y="2844800"/>
            <a:ext cx="901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7399E2E-EDA8-7925-332F-160C3DE6A674}"/>
              </a:ext>
            </a:extLst>
          </p:cNvPr>
          <p:cNvCxnSpPr/>
          <p:nvPr/>
        </p:nvCxnSpPr>
        <p:spPr>
          <a:xfrm>
            <a:off x="6350000" y="2844800"/>
            <a:ext cx="0" cy="209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38F2D5-5A76-235F-57ED-B5371065F9A1}"/>
              </a:ext>
            </a:extLst>
          </p:cNvPr>
          <p:cNvCxnSpPr>
            <a:stCxn id="15" idx="2"/>
            <a:endCxn id="15" idx="2"/>
          </p:cNvCxnSpPr>
          <p:nvPr/>
        </p:nvCxnSpPr>
        <p:spPr>
          <a:xfrm>
            <a:off x="8191310" y="267208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106450-ED00-C70C-5D17-D6BE5D44CE11}"/>
              </a:ext>
            </a:extLst>
          </p:cNvPr>
          <p:cNvCxnSpPr/>
          <p:nvPr/>
        </p:nvCxnSpPr>
        <p:spPr>
          <a:xfrm>
            <a:off x="7239000" y="2844800"/>
            <a:ext cx="977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6773D4-68DB-BE0C-DF39-49FBDDCE642C}"/>
              </a:ext>
            </a:extLst>
          </p:cNvPr>
          <p:cNvCxnSpPr>
            <a:endCxn id="15" idx="2"/>
          </p:cNvCxnSpPr>
          <p:nvPr/>
        </p:nvCxnSpPr>
        <p:spPr>
          <a:xfrm flipH="1" flipV="1">
            <a:off x="8191310" y="2672081"/>
            <a:ext cx="25590" cy="1727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fade">
                                      <p:cBhvr>
                                        <p:cTn id="6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93F0-2971-C0F8-0DBD-4A425856ABF2}"/>
              </a:ext>
            </a:extLst>
          </p:cNvPr>
          <p:cNvSpPr>
            <a:spLocks noGrp="1"/>
          </p:cNvSpPr>
          <p:nvPr>
            <p:ph type="title"/>
          </p:nvPr>
        </p:nvSpPr>
        <p:spPr/>
        <p:txBody>
          <a:bodyPr/>
          <a:lstStyle/>
          <a:p>
            <a:r>
              <a:rPr lang="en-US" dirty="0"/>
              <a:t>Why this matters…</a:t>
            </a:r>
          </a:p>
        </p:txBody>
      </p:sp>
      <p:sp>
        <p:nvSpPr>
          <p:cNvPr id="3" name="Slide Number Placeholder 2">
            <a:extLst>
              <a:ext uri="{FF2B5EF4-FFF2-40B4-BE49-F238E27FC236}">
                <a16:creationId xmlns:a16="http://schemas.microsoft.com/office/drawing/2014/main" id="{6EBCE024-00EE-F2B3-90F9-B09C84862534}"/>
              </a:ext>
            </a:extLst>
          </p:cNvPr>
          <p:cNvSpPr>
            <a:spLocks noGrp="1"/>
          </p:cNvSpPr>
          <p:nvPr>
            <p:ph type="sldNum" sz="quarter" idx="4"/>
          </p:nvPr>
        </p:nvSpPr>
        <p:spPr/>
        <p:txBody>
          <a:bodyPr/>
          <a:lstStyle/>
          <a:p>
            <a:fld id="{DDBE135E-2566-4748-853C-8A3B78F0FB00}" type="slidenum">
              <a:rPr lang="en-GB" smtClean="0"/>
              <a:pPr/>
              <a:t>9</a:t>
            </a:fld>
            <a:endParaRPr lang="en-GB" dirty="0"/>
          </a:p>
        </p:txBody>
      </p:sp>
      <p:pic>
        <p:nvPicPr>
          <p:cNvPr id="4" name="Picture 3">
            <a:extLst>
              <a:ext uri="{FF2B5EF4-FFF2-40B4-BE49-F238E27FC236}">
                <a16:creationId xmlns:a16="http://schemas.microsoft.com/office/drawing/2014/main" id="{F930BCF0-0B9B-8BD2-4B15-2C79228F538D}"/>
              </a:ext>
            </a:extLst>
          </p:cNvPr>
          <p:cNvPicPr>
            <a:picLocks noChangeAspect="1"/>
          </p:cNvPicPr>
          <p:nvPr/>
        </p:nvPicPr>
        <p:blipFill rotWithShape="1">
          <a:blip r:embed="rId3"/>
          <a:srcRect l="17294" t="25895" r="5387" b="1320"/>
          <a:stretch/>
        </p:blipFill>
        <p:spPr>
          <a:xfrm>
            <a:off x="814375" y="691200"/>
            <a:ext cx="7500938" cy="3971819"/>
          </a:xfrm>
          <a:prstGeom prst="rect">
            <a:avLst/>
          </a:prstGeom>
        </p:spPr>
      </p:pic>
    </p:spTree>
    <p:extLst>
      <p:ext uri="{BB962C8B-B14F-4D97-AF65-F5344CB8AC3E}">
        <p14:creationId xmlns:p14="http://schemas.microsoft.com/office/powerpoint/2010/main" val="3113643129"/>
      </p:ext>
    </p:extLst>
  </p:cSld>
  <p:clrMapOvr>
    <a:masterClrMapping/>
  </p:clrMapOvr>
</p:sld>
</file>

<file path=ppt/theme/theme1.xml><?xml version="1.0" encoding="utf-8"?>
<a:theme xmlns:a="http://schemas.openxmlformats.org/drawingml/2006/main" name="TCD_PPT_Calibri_Option1a">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86a8af6-524e-48fb-a2b5-8db5625d74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497A5DDE61EC49B38F08F69D7D1C30" ma:contentTypeVersion="15" ma:contentTypeDescription="Create a new document." ma:contentTypeScope="" ma:versionID="7c1d1d562b38442741972a29bf84888d">
  <xsd:schema xmlns:xsd="http://www.w3.org/2001/XMLSchema" xmlns:xs="http://www.w3.org/2001/XMLSchema" xmlns:p="http://schemas.microsoft.com/office/2006/metadata/properties" xmlns:ns3="186a8af6-524e-48fb-a2b5-8db5625d742b" xmlns:ns4="8713c86b-11c3-4892-8b22-8e1103c1c89f" targetNamespace="http://schemas.microsoft.com/office/2006/metadata/properties" ma:root="true" ma:fieldsID="f037d965d1658f4df30a63601e8d6d6f" ns3:_="" ns4:_="">
    <xsd:import namespace="186a8af6-524e-48fb-a2b5-8db5625d742b"/>
    <xsd:import namespace="8713c86b-11c3-4892-8b22-8e1103c1c8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a8af6-524e-48fb-a2b5-8db5625d7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13c86b-11c3-4892-8b22-8e1103c1c8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10051-A3C7-4496-AE30-376C40BF18AB}">
  <ds:schemaRefs>
    <ds:schemaRef ds:uri="http://schemas.microsoft.com/office/infopath/2007/PartnerControls"/>
    <ds:schemaRef ds:uri="8713c86b-11c3-4892-8b22-8e1103c1c89f"/>
    <ds:schemaRef ds:uri="http://schemas.openxmlformats.org/package/2006/metadata/core-properties"/>
    <ds:schemaRef ds:uri="http://schemas.microsoft.com/office/2006/documentManagement/types"/>
    <ds:schemaRef ds:uri="186a8af6-524e-48fb-a2b5-8db5625d742b"/>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1F0A1E7-A5ED-4F79-839A-9DD9238C2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a8af6-524e-48fb-a2b5-8db5625d742b"/>
    <ds:schemaRef ds:uri="8713c86b-11c3-4892-8b22-8e1103c1c8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FDB6E-AB69-42F3-8A89-05E4BB9C6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TCD_PPT_Calibri_Option1a.potx</Template>
  <TotalTime>2399</TotalTime>
  <Words>2571</Words>
  <Application>Microsoft Office PowerPoint</Application>
  <PresentationFormat>On-screen Show (16:9)</PresentationFormat>
  <Paragraphs>148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LinLibertineT</vt:lpstr>
      <vt:lpstr>Minion Pro</vt:lpstr>
      <vt:lpstr>Times New Roman</vt:lpstr>
      <vt:lpstr>TCD_PPT_Calibri_Option1a</vt:lpstr>
      <vt:lpstr>AI for judicial decision-making: implications for the future of open justice </vt:lpstr>
      <vt:lpstr>The principle of open justice</vt:lpstr>
      <vt:lpstr>Legal sources of the principle of open justice</vt:lpstr>
      <vt:lpstr>What rules flow from the principle of open justice?</vt:lpstr>
      <vt:lpstr>Is open justice (and its rules) compatible with AI? </vt:lpstr>
      <vt:lpstr>Is open justice (and its rules) compatible with AI? </vt:lpstr>
      <vt:lpstr>The principle of open justice… in an AI era? </vt:lpstr>
      <vt:lpstr>Draw from two theories / areas of literature</vt:lpstr>
      <vt:lpstr>Why this matters…</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dtpgraphics</dc:creator>
  <cp:lastModifiedBy>Alison Hough</cp:lastModifiedBy>
  <cp:revision>60</cp:revision>
  <cp:lastPrinted>2023-10-04T11:41:57Z</cp:lastPrinted>
  <dcterms:created xsi:type="dcterms:W3CDTF">2013-07-29T09:34:50Z</dcterms:created>
  <dcterms:modified xsi:type="dcterms:W3CDTF">2024-02-08T14:26:19Z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0x010100CE497A5DDE61EC49B38F08F69D7D1C30</vt:lpwstr>
  </property>
</Properties>
</file>